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558" autoAdjust="0"/>
  </p:normalViewPr>
  <p:slideViewPr>
    <p:cSldViewPr snapToGrid="0" snapToObjects="1">
      <p:cViewPr>
        <p:scale>
          <a:sx n="60" d="100"/>
          <a:sy n="60" d="100"/>
        </p:scale>
        <p:origin x="660" y="-702"/>
      </p:cViewPr>
      <p:guideLst/>
    </p:cSldViewPr>
  </p:slideViewPr>
  <p:notesTextViewPr>
    <p:cViewPr>
      <p:scale>
        <a:sx n="1" d="1"/>
        <a:sy n="1" d="1"/>
      </p:scale>
      <p:origin x="0" y="-15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4544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ここでは、</a:t>
            </a:r>
            <a:r>
              <a:rPr lang="en-US" altLang="ja-JP" dirty="0"/>
              <a:t>RPA</a:t>
            </a:r>
            <a:r>
              <a:rPr lang="ja-JP" altLang="en-US" dirty="0"/>
              <a:t>について簡単に説明します。</a:t>
            </a:r>
          </a:p>
          <a:p>
            <a:r>
              <a:rPr lang="ja-JP" altLang="en-US" dirty="0"/>
              <a:t>まず、</a:t>
            </a:r>
            <a:r>
              <a:rPr lang="en-US" altLang="ja-JP" dirty="0"/>
              <a:t>RPA</a:t>
            </a:r>
            <a:r>
              <a:rPr lang="ja-JP" altLang="en-US" dirty="0"/>
              <a:t>は</a:t>
            </a:r>
            <a:r>
              <a:rPr lang="en-US" altLang="ja-JP" dirty="0"/>
              <a:t>『Robotic Process Automation』</a:t>
            </a:r>
            <a:r>
              <a:rPr lang="ja-JP" altLang="en-US" dirty="0"/>
              <a:t>の略で、日本語では</a:t>
            </a:r>
            <a:r>
              <a:rPr lang="en-US" altLang="ja-JP" dirty="0"/>
              <a:t>『</a:t>
            </a:r>
            <a:r>
              <a:rPr lang="ja-JP" altLang="en-US" dirty="0"/>
              <a:t>ロボティック・プロセス・オートメーション</a:t>
            </a:r>
            <a:r>
              <a:rPr lang="en-US" altLang="ja-JP" dirty="0"/>
              <a:t>』</a:t>
            </a:r>
            <a:r>
              <a:rPr lang="ja-JP" altLang="en-US" dirty="0"/>
              <a:t>と呼ばれています。</a:t>
            </a:r>
            <a:br>
              <a:rPr lang="ja-JP" altLang="en-US" dirty="0"/>
            </a:br>
            <a:r>
              <a:rPr lang="ja-JP" altLang="en-US" dirty="0"/>
              <a:t>これは、人間がコンピューター上で行っている定型的な作業を自動化するための技術です。</a:t>
            </a:r>
          </a:p>
          <a:p>
            <a:endParaRPr lang="en-US" altLang="ja-JP" dirty="0"/>
          </a:p>
          <a:p>
            <a:r>
              <a:rPr lang="ja-JP" altLang="en-US" dirty="0"/>
              <a:t>具体的には、人間が普段パソコンでやっているマウス操作やキーボード入力といった動作を、ソフトウェアロボットが代わりに実行してくれるイメージです。</a:t>
            </a:r>
          </a:p>
          <a:p>
            <a:endParaRPr lang="en-US" altLang="ja-JP" dirty="0"/>
          </a:p>
          <a:p>
            <a:r>
              <a:rPr lang="en-US" altLang="ja-JP" dirty="0"/>
              <a:t>RPA</a:t>
            </a:r>
            <a:r>
              <a:rPr lang="ja-JP" altLang="en-US" dirty="0"/>
              <a:t>の特徴としては、主に単純で繰り返し行う作業に向いているという点があります。</a:t>
            </a:r>
            <a:br>
              <a:rPr lang="ja-JP" altLang="en-US" dirty="0"/>
            </a:br>
            <a:r>
              <a:rPr lang="ja-JP" altLang="en-US" dirty="0"/>
              <a:t>例えば、毎日同じデータを入力したり、決まった形式のレポートを作成するような業務に適しています。</a:t>
            </a:r>
            <a:endParaRPr lang="en-US" altLang="ja-JP" dirty="0"/>
          </a:p>
          <a:p>
            <a:endParaRPr lang="ja-JP" altLang="en-US" dirty="0"/>
          </a:p>
          <a:p>
            <a:r>
              <a:rPr lang="ja-JP" altLang="en-US" dirty="0"/>
              <a:t>また、</a:t>
            </a:r>
            <a:r>
              <a:rPr lang="en-US" altLang="ja-JP" dirty="0"/>
              <a:t>AI</a:t>
            </a:r>
            <a:r>
              <a:rPr lang="ja-JP" altLang="en-US" dirty="0"/>
              <a:t>とは違って、自分で判断や学習をするわけではありません。</a:t>
            </a:r>
            <a:br>
              <a:rPr lang="ja-JP" altLang="en-US" dirty="0"/>
            </a:br>
            <a:r>
              <a:rPr lang="ja-JP" altLang="en-US" dirty="0"/>
              <a:t>判断基準やルールは、あくまで人間が設定します。</a:t>
            </a:r>
            <a:br>
              <a:rPr lang="ja-JP" altLang="en-US" dirty="0"/>
            </a:br>
            <a:r>
              <a:rPr lang="ja-JP" altLang="en-US" dirty="0"/>
              <a:t>ですので、</a:t>
            </a:r>
            <a:r>
              <a:rPr lang="en-US" altLang="ja-JP" dirty="0"/>
              <a:t>AI</a:t>
            </a:r>
            <a:r>
              <a:rPr lang="ja-JP" altLang="en-US" dirty="0"/>
              <a:t>と混同されがちですが、</a:t>
            </a:r>
            <a:r>
              <a:rPr lang="en-US" altLang="ja-JP" dirty="0"/>
              <a:t>RPA</a:t>
            </a:r>
            <a:r>
              <a:rPr lang="ja-JP" altLang="en-US" dirty="0"/>
              <a:t>はあくまで</a:t>
            </a:r>
            <a:r>
              <a:rPr lang="en-US" altLang="ja-JP" dirty="0"/>
              <a:t>『</a:t>
            </a:r>
            <a:r>
              <a:rPr lang="ja-JP" altLang="en-US" dirty="0"/>
              <a:t>決められたルールに従って正確に作業を実行する</a:t>
            </a:r>
            <a:r>
              <a:rPr lang="en-US" altLang="ja-JP" dirty="0"/>
              <a:t>』</a:t>
            </a:r>
            <a:r>
              <a:rPr lang="ja-JP" altLang="en-US" dirty="0"/>
              <a:t>ことが強みです。</a:t>
            </a:r>
            <a:endParaRPr lang="en-US" altLang="ja-JP" dirty="0"/>
          </a:p>
          <a:p>
            <a:endParaRPr lang="ja-JP" altLang="en-US" dirty="0"/>
          </a:p>
          <a:p>
            <a:r>
              <a:rPr lang="ja-JP" altLang="en-US" dirty="0"/>
              <a:t>さらに、</a:t>
            </a:r>
            <a:r>
              <a:rPr lang="en-US" altLang="ja-JP" dirty="0"/>
              <a:t>RPA</a:t>
            </a:r>
            <a:r>
              <a:rPr lang="ja-JP" altLang="en-US" dirty="0"/>
              <a:t>は専門的なプログラミング知識がなくても導入できるのが大きなメリットです。</a:t>
            </a:r>
            <a:br>
              <a:rPr lang="ja-JP" altLang="en-US" dirty="0"/>
            </a:br>
            <a:r>
              <a:rPr lang="ja-JP" altLang="en-US" dirty="0"/>
              <a:t>多くのツールでは、操作の記録や簡単な設定だけでロボットを作れるため、現場の担当者でも扱いやすいという特徴があります。</a:t>
            </a:r>
          </a:p>
          <a:p>
            <a:endParaRPr lang="en-US" altLang="ja-JP" dirty="0"/>
          </a:p>
          <a:p>
            <a:r>
              <a:rPr lang="ja-JP" altLang="en-US" dirty="0"/>
              <a:t>このように、</a:t>
            </a:r>
            <a:r>
              <a:rPr lang="en-US" altLang="ja-JP" dirty="0"/>
              <a:t>RPA</a:t>
            </a:r>
            <a:r>
              <a:rPr lang="ja-JP" altLang="en-US" dirty="0"/>
              <a:t>は業務の効率化や人的ミスの削減に大きく貢献できる技術として、さまざまな分野で注目されています。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次に、</a:t>
            </a:r>
            <a:r>
              <a:rPr lang="en-US" altLang="ja-JP" dirty="0"/>
              <a:t>RPA</a:t>
            </a:r>
            <a:r>
              <a:rPr lang="ja-JP" altLang="en-US" dirty="0"/>
              <a:t>の主なメリットについて説明します。</a:t>
            </a:r>
            <a:endParaRPr lang="en-US" altLang="ja-JP" dirty="0"/>
          </a:p>
          <a:p>
            <a:endParaRPr lang="ja-JP" altLang="en-US" dirty="0"/>
          </a:p>
          <a:p>
            <a:r>
              <a:rPr lang="ja-JP" altLang="en-US" dirty="0"/>
              <a:t>まず一つ目は </a:t>
            </a:r>
            <a:r>
              <a:rPr lang="ja-JP" altLang="en-US" b="1" dirty="0"/>
              <a:t>業務の効率化と生産性の向上</a:t>
            </a:r>
            <a:r>
              <a:rPr lang="ja-JP" altLang="en-US" dirty="0"/>
              <a:t> です。</a:t>
            </a:r>
            <a:br>
              <a:rPr lang="ja-JP" altLang="en-US" dirty="0"/>
            </a:br>
            <a:r>
              <a:rPr lang="ja-JP" altLang="en-US" dirty="0"/>
              <a:t>これまで人が手作業で数時間かかっていたような作業が、</a:t>
            </a:r>
            <a:r>
              <a:rPr lang="en-US" altLang="ja-JP" dirty="0"/>
              <a:t>RPA</a:t>
            </a:r>
            <a:r>
              <a:rPr lang="ja-JP" altLang="en-US" dirty="0"/>
              <a:t>を導入することで、わずか数分で完了するようになります。</a:t>
            </a:r>
            <a:br>
              <a:rPr lang="ja-JP" altLang="en-US" dirty="0"/>
            </a:br>
            <a:r>
              <a:rPr lang="ja-JP" altLang="en-US" dirty="0"/>
              <a:t>これにより、人件費の削減だけでなく、業務全体のスピードアップも実現できます。</a:t>
            </a:r>
          </a:p>
          <a:p>
            <a:endParaRPr lang="en-US" altLang="ja-JP" dirty="0"/>
          </a:p>
          <a:p>
            <a:r>
              <a:rPr lang="ja-JP" altLang="en-US" dirty="0"/>
              <a:t>二つ目は </a:t>
            </a:r>
            <a:r>
              <a:rPr lang="ja-JP" altLang="en-US" b="1" dirty="0"/>
              <a:t>ヒューマンエラーの削減</a:t>
            </a:r>
            <a:r>
              <a:rPr lang="ja-JP" altLang="en-US" dirty="0"/>
              <a:t> です。</a:t>
            </a:r>
            <a:br>
              <a:rPr lang="ja-JP" altLang="en-US" dirty="0"/>
            </a:br>
            <a:r>
              <a:rPr lang="ja-JP" altLang="en-US" dirty="0"/>
              <a:t>人間が行う単純作業は、どうしてもミスが発生しがちですが、</a:t>
            </a:r>
            <a:r>
              <a:rPr lang="en-US" altLang="ja-JP" dirty="0"/>
              <a:t>RPA</a:t>
            </a:r>
            <a:r>
              <a:rPr lang="ja-JP" altLang="en-US" dirty="0"/>
              <a:t>で自動化すれば、設定したルール通りに正確に処理されるため、品質が安定します。</a:t>
            </a:r>
          </a:p>
          <a:p>
            <a:endParaRPr lang="en-US" altLang="ja-JP" dirty="0"/>
          </a:p>
          <a:p>
            <a:r>
              <a:rPr lang="ja-JP" altLang="en-US" dirty="0"/>
              <a:t>三つ目は </a:t>
            </a:r>
            <a:r>
              <a:rPr lang="en-US" altLang="ja-JP" b="1" dirty="0"/>
              <a:t>24</a:t>
            </a:r>
            <a:r>
              <a:rPr lang="ja-JP" altLang="en-US" b="1" dirty="0"/>
              <a:t>時間稼働が可能</a:t>
            </a:r>
            <a:r>
              <a:rPr lang="ja-JP" altLang="en-US" dirty="0"/>
              <a:t> という点です。</a:t>
            </a:r>
            <a:br>
              <a:rPr lang="ja-JP" altLang="en-US" dirty="0"/>
            </a:br>
            <a:r>
              <a:rPr lang="ja-JP" altLang="en-US" dirty="0"/>
              <a:t>ロボットは人間と違って、夜間や休日も含めて休まずに作業できます。</a:t>
            </a:r>
            <a:br>
              <a:rPr lang="ja-JP" altLang="en-US" dirty="0"/>
            </a:br>
            <a:r>
              <a:rPr lang="ja-JP" altLang="en-US" dirty="0"/>
              <a:t>特に、月末や締め日のように業務が集中する時期でも、スムーズに処理できる点は大きな強みです。</a:t>
            </a:r>
            <a:endParaRPr lang="en-US" altLang="ja-JP" dirty="0"/>
          </a:p>
          <a:p>
            <a:endParaRPr lang="ja-JP" altLang="en-US" dirty="0"/>
          </a:p>
          <a:p>
            <a:r>
              <a:rPr lang="ja-JP" altLang="en-US" dirty="0"/>
              <a:t>そして四つ目が </a:t>
            </a:r>
            <a:r>
              <a:rPr lang="ja-JP" altLang="en-US" b="1" dirty="0"/>
              <a:t>付加価値業務への集中</a:t>
            </a:r>
            <a:r>
              <a:rPr lang="ja-JP" altLang="en-US" dirty="0"/>
              <a:t> です。</a:t>
            </a:r>
            <a:br>
              <a:rPr lang="ja-JP" altLang="en-US" dirty="0"/>
            </a:br>
            <a:r>
              <a:rPr lang="ja-JP" altLang="en-US" dirty="0"/>
              <a:t>単純作業を</a:t>
            </a:r>
            <a:r>
              <a:rPr lang="en-US" altLang="ja-JP" dirty="0"/>
              <a:t>RPA</a:t>
            </a:r>
            <a:r>
              <a:rPr lang="ja-JP" altLang="en-US" dirty="0"/>
              <a:t>に任せることで、従業員はより創造的な仕事や、お客様と向き合うような価値の高い業務に時間を使えるようになります。</a:t>
            </a:r>
          </a:p>
          <a:p>
            <a:r>
              <a:rPr lang="ja-JP" altLang="en-US" dirty="0"/>
              <a:t>このように、</a:t>
            </a:r>
            <a:r>
              <a:rPr lang="en-US" altLang="ja-JP" dirty="0"/>
              <a:t>RPA</a:t>
            </a:r>
            <a:r>
              <a:rPr lang="ja-JP" altLang="en-US" dirty="0"/>
              <a:t>には業務全体を変革する多くのメリットがあります。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次に、</a:t>
            </a:r>
            <a:r>
              <a:rPr lang="en-US" altLang="ja-JP" dirty="0"/>
              <a:t>RPA</a:t>
            </a:r>
            <a:r>
              <a:rPr lang="ja-JP" altLang="en-US" dirty="0"/>
              <a:t>が特に向いている業務の例について説明します。</a:t>
            </a:r>
          </a:p>
          <a:p>
            <a:endParaRPr lang="en-US" altLang="ja-JP" dirty="0"/>
          </a:p>
          <a:p>
            <a:r>
              <a:rPr lang="ja-JP" altLang="en-US" dirty="0"/>
              <a:t>まず一つ目は </a:t>
            </a:r>
            <a:r>
              <a:rPr lang="ja-JP" altLang="en-US" b="1" dirty="0"/>
              <a:t>データ処理業務</a:t>
            </a:r>
            <a:r>
              <a:rPr lang="ja-JP" altLang="en-US" dirty="0"/>
              <a:t> です。</a:t>
            </a:r>
            <a:br>
              <a:rPr lang="ja-JP" altLang="en-US" dirty="0"/>
            </a:br>
            <a:r>
              <a:rPr lang="ja-JP" altLang="en-US" dirty="0"/>
              <a:t>例えば、</a:t>
            </a:r>
            <a:r>
              <a:rPr lang="en-US" altLang="ja-JP" dirty="0"/>
              <a:t>Excel</a:t>
            </a:r>
            <a:r>
              <a:rPr lang="ja-JP" altLang="en-US" dirty="0"/>
              <a:t>や社内システムへのデータ入力・転記作業、さらには請求書や報告書の作成など、繰り返し行う事務作業に</a:t>
            </a:r>
            <a:r>
              <a:rPr lang="en-US" altLang="ja-JP" dirty="0"/>
              <a:t>RPA</a:t>
            </a:r>
            <a:r>
              <a:rPr lang="ja-JP" altLang="en-US" dirty="0"/>
              <a:t>は非常に効果的です。</a:t>
            </a:r>
          </a:p>
          <a:p>
            <a:endParaRPr lang="en-US" altLang="ja-JP" dirty="0"/>
          </a:p>
          <a:p>
            <a:r>
              <a:rPr lang="ja-JP" altLang="en-US" dirty="0"/>
              <a:t>二つ目は </a:t>
            </a:r>
            <a:r>
              <a:rPr lang="ja-JP" altLang="en-US" b="1" dirty="0"/>
              <a:t>定期的なレポート作成</a:t>
            </a:r>
            <a:r>
              <a:rPr lang="ja-JP" altLang="en-US" dirty="0"/>
              <a:t> です。</a:t>
            </a:r>
            <a:br>
              <a:rPr lang="ja-JP" altLang="en-US" dirty="0"/>
            </a:br>
            <a:r>
              <a:rPr lang="ja-JP" altLang="en-US" dirty="0"/>
              <a:t>日次、週次、あるいは月次で行われる売上集計や在庫管理、業績レポートの作成は、手間も時間もかかります。</a:t>
            </a:r>
            <a:br>
              <a:rPr lang="ja-JP" altLang="en-US" dirty="0"/>
            </a:br>
            <a:r>
              <a:rPr lang="ja-JP" altLang="en-US" dirty="0"/>
              <a:t>これらを</a:t>
            </a:r>
            <a:r>
              <a:rPr lang="en-US" altLang="ja-JP" dirty="0"/>
              <a:t>RPA</a:t>
            </a:r>
            <a:r>
              <a:rPr lang="ja-JP" altLang="en-US" dirty="0"/>
              <a:t>に任せることで、スピーディかつ正確にレポートを自動生成できます。</a:t>
            </a:r>
          </a:p>
          <a:p>
            <a:endParaRPr lang="en-US" altLang="ja-JP" dirty="0"/>
          </a:p>
          <a:p>
            <a:r>
              <a:rPr lang="ja-JP" altLang="en-US" dirty="0"/>
              <a:t>三つ目は </a:t>
            </a:r>
            <a:r>
              <a:rPr lang="ja-JP" altLang="en-US" b="1" dirty="0"/>
              <a:t>情報収集や分析</a:t>
            </a:r>
            <a:r>
              <a:rPr lang="ja-JP" altLang="en-US" dirty="0"/>
              <a:t> です。</a:t>
            </a:r>
            <a:br>
              <a:rPr lang="ja-JP" altLang="en-US" dirty="0"/>
            </a:br>
            <a:r>
              <a:rPr lang="ja-JP" altLang="en-US" dirty="0"/>
              <a:t>具体的には、ウェブサイトから必要な情報を集めたり、競合他社の価格調査、市場データの抽出などが挙げられます。</a:t>
            </a:r>
            <a:br>
              <a:rPr lang="ja-JP" altLang="en-US" dirty="0"/>
            </a:br>
            <a:r>
              <a:rPr lang="ja-JP" altLang="en-US" dirty="0"/>
              <a:t>こうした業務は、特に手作業だと時間がかかりますが、</a:t>
            </a:r>
            <a:r>
              <a:rPr lang="en-US" altLang="ja-JP" dirty="0"/>
              <a:t>RPA</a:t>
            </a:r>
            <a:r>
              <a:rPr lang="ja-JP" altLang="en-US" dirty="0"/>
              <a:t>を使うことで大幅に効率化できます。</a:t>
            </a:r>
          </a:p>
          <a:p>
            <a:endParaRPr lang="en-US" altLang="ja-JP" dirty="0"/>
          </a:p>
          <a:p>
            <a:r>
              <a:rPr lang="ja-JP" altLang="en-US" dirty="0"/>
              <a:t>最後に、</a:t>
            </a:r>
            <a:r>
              <a:rPr lang="ja-JP" altLang="en-US" b="1" dirty="0"/>
              <a:t>社内システム間の連携</a:t>
            </a:r>
            <a:r>
              <a:rPr lang="ja-JP" altLang="en-US" dirty="0"/>
              <a:t> です。</a:t>
            </a:r>
            <a:br>
              <a:rPr lang="ja-JP" altLang="en-US" dirty="0"/>
            </a:br>
            <a:r>
              <a:rPr lang="ja-JP" altLang="en-US" dirty="0"/>
              <a:t>例えば、勤怠管理や経費精算、各種申請書類の処理など、複数のシステムをまたいだデータ連携が必要な業務に</a:t>
            </a:r>
            <a:r>
              <a:rPr lang="en-US" altLang="ja-JP" dirty="0"/>
              <a:t>RPA</a:t>
            </a:r>
            <a:r>
              <a:rPr lang="ja-JP" altLang="en-US" dirty="0"/>
              <a:t>は非常に適しています。</a:t>
            </a:r>
            <a:br>
              <a:rPr lang="ja-JP" altLang="en-US" dirty="0"/>
            </a:br>
            <a:r>
              <a:rPr lang="ja-JP" altLang="en-US" dirty="0"/>
              <a:t>これにより、システム間のデータ移行ミスを防ぎ、作業負担を減らすことができます。</a:t>
            </a:r>
          </a:p>
          <a:p>
            <a:endParaRPr lang="en-US" altLang="ja-JP" dirty="0"/>
          </a:p>
          <a:p>
            <a:r>
              <a:rPr lang="ja-JP" altLang="en-US" dirty="0"/>
              <a:t>このように、</a:t>
            </a:r>
            <a:r>
              <a:rPr lang="en-US" altLang="ja-JP" dirty="0"/>
              <a:t>RPA</a:t>
            </a:r>
            <a:r>
              <a:rPr lang="ja-JP" altLang="en-US" dirty="0"/>
              <a:t>はさまざまなバックオフィス業務に活用でき、特に繰り返しが多い定型業務で大きな効果を発揮します。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次に、日本企業での</a:t>
            </a:r>
            <a:r>
              <a:rPr lang="en-US" altLang="ja-JP" dirty="0"/>
              <a:t>RPA</a:t>
            </a:r>
            <a:r>
              <a:rPr lang="ja-JP" altLang="en-US" dirty="0"/>
              <a:t>導入事例をご紹介します。</a:t>
            </a:r>
          </a:p>
          <a:p>
            <a:endParaRPr lang="en-US" altLang="ja-JP" dirty="0"/>
          </a:p>
          <a:p>
            <a:r>
              <a:rPr lang="ja-JP" altLang="en-US" dirty="0"/>
              <a:t>まず </a:t>
            </a:r>
            <a:r>
              <a:rPr lang="ja-JP" altLang="en-US" b="1" dirty="0"/>
              <a:t>製造業</a:t>
            </a:r>
            <a:r>
              <a:rPr lang="ja-JP" altLang="en-US" dirty="0"/>
              <a:t> の例です。</a:t>
            </a:r>
            <a:br>
              <a:rPr lang="ja-JP" altLang="en-US" dirty="0"/>
            </a:br>
            <a:r>
              <a:rPr lang="ja-JP" altLang="en-US" dirty="0"/>
              <a:t>製造業では、受発注処理を</a:t>
            </a:r>
            <a:r>
              <a:rPr lang="en-US" altLang="ja-JP" dirty="0"/>
              <a:t>RPA</a:t>
            </a:r>
            <a:r>
              <a:rPr lang="ja-JP" altLang="en-US" dirty="0"/>
              <a:t>で自動化することで、作業工数をおよそ</a:t>
            </a:r>
            <a:r>
              <a:rPr lang="en-US" altLang="ja-JP" dirty="0"/>
              <a:t>50%</a:t>
            </a:r>
            <a:r>
              <a:rPr lang="ja-JP" altLang="en-US" dirty="0"/>
              <a:t>削減した事例があります。</a:t>
            </a:r>
            <a:br>
              <a:rPr lang="ja-JP" altLang="en-US" dirty="0"/>
            </a:br>
            <a:r>
              <a:rPr lang="ja-JP" altLang="en-US" dirty="0"/>
              <a:t>これにより、人的ミスも大幅に減少し、結果として顧客満足度の向上にもつながっています。</a:t>
            </a:r>
          </a:p>
          <a:p>
            <a:endParaRPr lang="en-US" altLang="ja-JP" dirty="0"/>
          </a:p>
          <a:p>
            <a:r>
              <a:rPr lang="ja-JP" altLang="en-US" dirty="0"/>
              <a:t>次に </a:t>
            </a:r>
            <a:r>
              <a:rPr lang="ja-JP" altLang="en-US" b="1" dirty="0"/>
              <a:t>金融機関</a:t>
            </a:r>
            <a:r>
              <a:rPr lang="ja-JP" altLang="en-US" dirty="0"/>
              <a:t> の例です。</a:t>
            </a:r>
            <a:br>
              <a:rPr lang="ja-JP" altLang="en-US" dirty="0"/>
            </a:br>
            <a:r>
              <a:rPr lang="ja-JP" altLang="en-US" dirty="0"/>
              <a:t>金融業界では、口座開設業務や顧客データの処理を</a:t>
            </a:r>
            <a:r>
              <a:rPr lang="en-US" altLang="ja-JP" dirty="0"/>
              <a:t>RPA</a:t>
            </a:r>
            <a:r>
              <a:rPr lang="ja-JP" altLang="en-US" dirty="0"/>
              <a:t>で自動化しています。</a:t>
            </a:r>
            <a:br>
              <a:rPr lang="ja-JP" altLang="en-US" dirty="0"/>
            </a:br>
            <a:r>
              <a:rPr lang="ja-JP" altLang="en-US" dirty="0"/>
              <a:t>これにより、処理時間が従来の約</a:t>
            </a:r>
            <a:r>
              <a:rPr lang="en-US" altLang="ja-JP" dirty="0"/>
              <a:t>3</a:t>
            </a:r>
            <a:r>
              <a:rPr lang="ja-JP" altLang="en-US" dirty="0"/>
              <a:t>分の</a:t>
            </a:r>
            <a:r>
              <a:rPr lang="en-US" altLang="ja-JP" dirty="0"/>
              <a:t>1</a:t>
            </a:r>
            <a:r>
              <a:rPr lang="ja-JP" altLang="en-US" dirty="0"/>
              <a:t>に短縮され、職員の負担軽減にも成功しています。</a:t>
            </a:r>
            <a:br>
              <a:rPr lang="ja-JP" altLang="en-US" dirty="0"/>
            </a:br>
            <a:r>
              <a:rPr lang="ja-JP" altLang="en-US" dirty="0"/>
              <a:t>特に、正確さが求められる金融業務において、</a:t>
            </a:r>
            <a:r>
              <a:rPr lang="en-US" altLang="ja-JP" dirty="0"/>
              <a:t>RPA</a:t>
            </a:r>
            <a:r>
              <a:rPr lang="ja-JP" altLang="en-US" dirty="0"/>
              <a:t>の効果は非常に大きいです。</a:t>
            </a:r>
          </a:p>
          <a:p>
            <a:endParaRPr lang="en-US" altLang="ja-JP" dirty="0"/>
          </a:p>
          <a:p>
            <a:r>
              <a:rPr lang="ja-JP" altLang="en-US" dirty="0"/>
              <a:t>続いて </a:t>
            </a:r>
            <a:r>
              <a:rPr lang="ja-JP" altLang="en-US" b="1" dirty="0"/>
              <a:t>中小企業</a:t>
            </a:r>
            <a:r>
              <a:rPr lang="ja-JP" altLang="en-US" dirty="0"/>
              <a:t> の事例です。</a:t>
            </a:r>
            <a:br>
              <a:rPr lang="ja-JP" altLang="en-US" dirty="0"/>
            </a:br>
            <a:r>
              <a:rPr lang="ja-JP" altLang="en-US" dirty="0"/>
              <a:t>中小企業では、少人数でも効率的に業務を回す必要があります。</a:t>
            </a:r>
            <a:br>
              <a:rPr lang="ja-JP" altLang="en-US" dirty="0"/>
            </a:br>
            <a:r>
              <a:rPr lang="ja-JP" altLang="en-US" dirty="0"/>
              <a:t>例えば、売上集計や会計データの入力を</a:t>
            </a:r>
            <a:r>
              <a:rPr lang="en-US" altLang="ja-JP" dirty="0"/>
              <a:t>RPA</a:t>
            </a:r>
            <a:r>
              <a:rPr lang="ja-JP" altLang="en-US" dirty="0"/>
              <a:t>で自動化することで、人手不足を解消し、少ない人員でも安定した運営が実現できています。</a:t>
            </a:r>
          </a:p>
          <a:p>
            <a:endParaRPr lang="en-US" altLang="ja-JP" dirty="0"/>
          </a:p>
          <a:p>
            <a:r>
              <a:rPr lang="ja-JP" altLang="en-US" dirty="0"/>
              <a:t>最後に </a:t>
            </a:r>
            <a:r>
              <a:rPr lang="ja-JP" altLang="en-US" b="1" dirty="0"/>
              <a:t>クラウド型</a:t>
            </a:r>
            <a:r>
              <a:rPr lang="en-US" altLang="ja-JP" b="1" dirty="0"/>
              <a:t>RPA</a:t>
            </a:r>
            <a:r>
              <a:rPr lang="ja-JP" altLang="en-US" dirty="0"/>
              <a:t> の活用事例です。</a:t>
            </a:r>
            <a:br>
              <a:rPr lang="ja-JP" altLang="en-US" dirty="0"/>
            </a:br>
            <a:r>
              <a:rPr lang="ja-JP" altLang="en-US" dirty="0"/>
              <a:t>クラウド型の</a:t>
            </a:r>
            <a:r>
              <a:rPr lang="en-US" altLang="ja-JP" dirty="0"/>
              <a:t>RPA</a:t>
            </a:r>
            <a:r>
              <a:rPr lang="ja-JP" altLang="en-US" dirty="0"/>
              <a:t>は、初期投資を抑えつつスモールスタートができるのが特徴です。</a:t>
            </a:r>
            <a:br>
              <a:rPr lang="ja-JP" altLang="en-US" dirty="0"/>
            </a:br>
            <a:r>
              <a:rPr lang="ja-JP" altLang="en-US" dirty="0"/>
              <a:t>さらに、会社の成長や業務量に応じて柔軟に拡張できるため、中小企業を中心に人気を集めています。</a:t>
            </a:r>
            <a:endParaRPr lang="en-US" altLang="ja-JP" dirty="0"/>
          </a:p>
          <a:p>
            <a:endParaRPr lang="ja-JP" altLang="en-US" dirty="0"/>
          </a:p>
          <a:p>
            <a:r>
              <a:rPr lang="ja-JP" altLang="en-US" dirty="0"/>
              <a:t>このように、</a:t>
            </a:r>
            <a:r>
              <a:rPr lang="en-US" altLang="ja-JP" dirty="0"/>
              <a:t>RPA</a:t>
            </a:r>
            <a:r>
              <a:rPr lang="ja-JP" altLang="en-US" dirty="0"/>
              <a:t>は大企業だけでなく、中小企業や金融機関など、幅広い業種で活用されており、それぞれの課題に合わせて大きな成果を上げています。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ここでは、</a:t>
            </a:r>
            <a:r>
              <a:rPr lang="en-US" altLang="ja-JP" dirty="0"/>
              <a:t>RPA</a:t>
            </a:r>
            <a:r>
              <a:rPr lang="ja-JP" altLang="en-US" dirty="0"/>
              <a:t>を導入する際のポイントについて説明します。</a:t>
            </a:r>
          </a:p>
          <a:p>
            <a:endParaRPr lang="en-US" altLang="ja-JP" dirty="0"/>
          </a:p>
          <a:p>
            <a:r>
              <a:rPr lang="ja-JP" altLang="en-US" dirty="0"/>
              <a:t>まず一つ目は </a:t>
            </a:r>
            <a:r>
              <a:rPr lang="ja-JP" altLang="en-US" b="1" dirty="0"/>
              <a:t>業務の洗い出しと選定</a:t>
            </a:r>
            <a:r>
              <a:rPr lang="ja-JP" altLang="en-US" dirty="0"/>
              <a:t> です。</a:t>
            </a:r>
            <a:br>
              <a:rPr lang="ja-JP" altLang="en-US" dirty="0"/>
            </a:br>
            <a:r>
              <a:rPr lang="ja-JP" altLang="en-US" dirty="0"/>
              <a:t>自動化したい業務をしっかりと洗い出し、その中でも特に効果が高い業務を優先的に選ぶことが大切です。</a:t>
            </a:r>
            <a:br>
              <a:rPr lang="ja-JP" altLang="en-US" dirty="0"/>
            </a:br>
            <a:r>
              <a:rPr lang="ja-JP" altLang="en-US" dirty="0"/>
              <a:t>闇雲にすべての業務を自動化しようとすると、思わぬコストや手間がかかってしまうため、最初の見極めが重要になります。</a:t>
            </a:r>
          </a:p>
          <a:p>
            <a:endParaRPr lang="en-US" altLang="ja-JP" dirty="0"/>
          </a:p>
          <a:p>
            <a:r>
              <a:rPr lang="ja-JP" altLang="en-US" dirty="0"/>
              <a:t>二つ目は </a:t>
            </a:r>
            <a:r>
              <a:rPr lang="ja-JP" altLang="en-US" b="1" dirty="0"/>
              <a:t>適切なツール選定</a:t>
            </a:r>
            <a:r>
              <a:rPr lang="ja-JP" altLang="en-US" dirty="0"/>
              <a:t> です。</a:t>
            </a:r>
            <a:br>
              <a:rPr lang="ja-JP" altLang="en-US" dirty="0"/>
            </a:br>
            <a:r>
              <a:rPr lang="en-US" altLang="ja-JP" dirty="0"/>
              <a:t>RPA</a:t>
            </a:r>
            <a:r>
              <a:rPr lang="ja-JP" altLang="en-US" dirty="0"/>
              <a:t>ツールは数多く存在するため、自社の規模や予算、そして現場の担当者の</a:t>
            </a:r>
            <a:r>
              <a:rPr lang="en-US" altLang="ja-JP" dirty="0"/>
              <a:t>IT</a:t>
            </a:r>
            <a:r>
              <a:rPr lang="ja-JP" altLang="en-US" dirty="0"/>
              <a:t>スキルに合わせて選ぶ必要があります。</a:t>
            </a:r>
            <a:br>
              <a:rPr lang="ja-JP" altLang="en-US" dirty="0"/>
            </a:br>
            <a:r>
              <a:rPr lang="ja-JP" altLang="en-US" dirty="0"/>
              <a:t>使いこなせないツールを導入してしまうと、むしろ現場の負担が増えてしまうこともあります。</a:t>
            </a:r>
          </a:p>
          <a:p>
            <a:endParaRPr lang="en-US" altLang="ja-JP" dirty="0"/>
          </a:p>
          <a:p>
            <a:r>
              <a:rPr lang="ja-JP" altLang="en-US" dirty="0"/>
              <a:t>三つ目は </a:t>
            </a:r>
            <a:r>
              <a:rPr lang="ja-JP" altLang="en-US" b="1" dirty="0"/>
              <a:t>エラー対応体制の整備</a:t>
            </a:r>
            <a:r>
              <a:rPr lang="ja-JP" altLang="en-US" dirty="0"/>
              <a:t> です。</a:t>
            </a:r>
            <a:br>
              <a:rPr lang="ja-JP" altLang="en-US" dirty="0"/>
            </a:br>
            <a:r>
              <a:rPr lang="ja-JP" altLang="en-US" dirty="0"/>
              <a:t>自動化した後も、予期せぬトラブルや例外が発生することがあります。</a:t>
            </a:r>
            <a:br>
              <a:rPr lang="ja-JP" altLang="en-US" dirty="0"/>
            </a:br>
            <a:r>
              <a:rPr lang="ja-JP" altLang="en-US" dirty="0"/>
              <a:t>そのため、万が一の際にすぐ対応できる体制を整えておくことが大切です。</a:t>
            </a:r>
          </a:p>
          <a:p>
            <a:endParaRPr lang="en-US" altLang="ja-JP" dirty="0"/>
          </a:p>
          <a:p>
            <a:r>
              <a:rPr lang="ja-JP" altLang="en-US" dirty="0"/>
              <a:t>四つ目は </a:t>
            </a:r>
            <a:r>
              <a:rPr lang="ja-JP" altLang="en-US" b="1" dirty="0"/>
              <a:t>段階的な展開</a:t>
            </a:r>
            <a:r>
              <a:rPr lang="ja-JP" altLang="en-US" dirty="0"/>
              <a:t> です。</a:t>
            </a:r>
            <a:br>
              <a:rPr lang="ja-JP" altLang="en-US" dirty="0"/>
            </a:br>
            <a:r>
              <a:rPr lang="ja-JP" altLang="en-US" dirty="0"/>
              <a:t>一度に大規模に展開するのではなく、小さい範囲から始め、効果を確認しながら徐々に適用範囲を広げていく方法が望ましいです。</a:t>
            </a:r>
            <a:br>
              <a:rPr lang="ja-JP" altLang="en-US" dirty="0"/>
            </a:br>
            <a:r>
              <a:rPr lang="ja-JP" altLang="en-US" dirty="0"/>
              <a:t>これにより、リスクを抑えながら確実に成功へと導くことができます。</a:t>
            </a:r>
            <a:endParaRPr lang="en-US" altLang="ja-JP" dirty="0"/>
          </a:p>
          <a:p>
            <a:endParaRPr lang="ja-JP" altLang="en-US" dirty="0"/>
          </a:p>
          <a:p>
            <a:r>
              <a:rPr lang="ja-JP" altLang="en-US" dirty="0"/>
              <a:t>最後に重要なポイントとして、</a:t>
            </a:r>
            <a:r>
              <a:rPr lang="en-US" altLang="ja-JP" dirty="0"/>
              <a:t>RPA</a:t>
            </a:r>
            <a:r>
              <a:rPr lang="ja-JP" altLang="en-US" dirty="0"/>
              <a:t>導入の成功の鍵は </a:t>
            </a:r>
            <a:r>
              <a:rPr lang="ja-JP" altLang="en-US" b="1" dirty="0"/>
              <a:t>技術だけでなく「人」と「プロセス」</a:t>
            </a:r>
            <a:r>
              <a:rPr lang="ja-JP" altLang="en-US" dirty="0"/>
              <a:t> にあるということです。</a:t>
            </a:r>
            <a:br>
              <a:rPr lang="ja-JP" altLang="en-US" dirty="0"/>
            </a:br>
            <a:r>
              <a:rPr lang="ja-JP" altLang="en-US" dirty="0"/>
              <a:t>現場の声をしっかりと反映させながら進めることで、より現実的で効果的な自動化が実現できます。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最後に、</a:t>
            </a:r>
            <a:r>
              <a:rPr lang="en-US" altLang="ja-JP" dirty="0"/>
              <a:t>RPA</a:t>
            </a:r>
            <a:r>
              <a:rPr lang="ja-JP" altLang="en-US" dirty="0"/>
              <a:t>の将来性と市場動向についてお話しします。</a:t>
            </a:r>
          </a:p>
          <a:p>
            <a:endParaRPr lang="en-US" altLang="ja-JP" dirty="0"/>
          </a:p>
          <a:p>
            <a:r>
              <a:rPr lang="ja-JP" altLang="en-US" dirty="0"/>
              <a:t>まず </a:t>
            </a:r>
            <a:r>
              <a:rPr lang="ja-JP" altLang="en-US" b="1" dirty="0"/>
              <a:t>市場の拡大</a:t>
            </a:r>
            <a:r>
              <a:rPr lang="ja-JP" altLang="en-US" dirty="0"/>
              <a:t> についてです。</a:t>
            </a:r>
            <a:br>
              <a:rPr lang="ja-JP" altLang="en-US" dirty="0"/>
            </a:br>
            <a:r>
              <a:rPr lang="ja-JP" altLang="en-US" dirty="0"/>
              <a:t>日本国内の</a:t>
            </a:r>
            <a:r>
              <a:rPr lang="en-US" altLang="ja-JP" dirty="0"/>
              <a:t>RPA</a:t>
            </a:r>
            <a:r>
              <a:rPr lang="ja-JP" altLang="en-US" dirty="0"/>
              <a:t>市場は、</a:t>
            </a:r>
            <a:r>
              <a:rPr lang="en-US" altLang="ja-JP" dirty="0"/>
              <a:t>2025</a:t>
            </a:r>
            <a:r>
              <a:rPr lang="ja-JP" altLang="en-US" dirty="0"/>
              <a:t>年以降も年率</a:t>
            </a:r>
            <a:r>
              <a:rPr lang="en-US" altLang="ja-JP" dirty="0"/>
              <a:t>10%</a:t>
            </a:r>
            <a:r>
              <a:rPr lang="ja-JP" altLang="en-US" dirty="0"/>
              <a:t>以上の成長が見込まれています。</a:t>
            </a:r>
            <a:br>
              <a:rPr lang="ja-JP" altLang="en-US" dirty="0"/>
            </a:br>
            <a:r>
              <a:rPr lang="ja-JP" altLang="en-US" dirty="0"/>
              <a:t>これは、企業のデジタルトランスフォーメーション、いわゆる</a:t>
            </a:r>
            <a:r>
              <a:rPr lang="en-US" altLang="ja-JP" dirty="0"/>
              <a:t>DX</a:t>
            </a:r>
            <a:r>
              <a:rPr lang="ja-JP" altLang="en-US" dirty="0"/>
              <a:t>を推進する上で、</a:t>
            </a:r>
            <a:r>
              <a:rPr lang="en-US" altLang="ja-JP" dirty="0"/>
              <a:t>RPA</a:t>
            </a:r>
            <a:r>
              <a:rPr lang="ja-JP" altLang="en-US" dirty="0"/>
              <a:t>が非常に重要な技術として注目されていることが背景にあります。</a:t>
            </a:r>
            <a:br>
              <a:rPr lang="ja-JP" altLang="en-US" dirty="0"/>
            </a:br>
            <a:r>
              <a:rPr lang="ja-JP" altLang="en-US" dirty="0"/>
              <a:t>すでに多くの企業が</a:t>
            </a:r>
            <a:r>
              <a:rPr lang="en-US" altLang="ja-JP" dirty="0"/>
              <a:t>RPA</a:t>
            </a:r>
            <a:r>
              <a:rPr lang="ja-JP" altLang="en-US" dirty="0"/>
              <a:t>を導入しており、今後もさらに導入が加速していくと考えられています。</a:t>
            </a:r>
          </a:p>
          <a:p>
            <a:endParaRPr lang="en-US" altLang="ja-JP" dirty="0"/>
          </a:p>
          <a:p>
            <a:r>
              <a:rPr lang="ja-JP" altLang="en-US" dirty="0"/>
              <a:t>次に、</a:t>
            </a:r>
            <a:r>
              <a:rPr lang="en-US" altLang="ja-JP" b="1" dirty="0"/>
              <a:t>AI</a:t>
            </a:r>
            <a:r>
              <a:rPr lang="ja-JP" altLang="en-US" b="1" dirty="0"/>
              <a:t>との連携進化</a:t>
            </a:r>
            <a:r>
              <a:rPr lang="ja-JP" altLang="en-US" dirty="0"/>
              <a:t> についてです。</a:t>
            </a:r>
            <a:br>
              <a:rPr lang="ja-JP" altLang="en-US" dirty="0"/>
            </a:br>
            <a:r>
              <a:rPr lang="ja-JP" altLang="en-US" dirty="0"/>
              <a:t>これまでの</a:t>
            </a:r>
            <a:r>
              <a:rPr lang="en-US" altLang="ja-JP" dirty="0"/>
              <a:t>RPA</a:t>
            </a:r>
            <a:r>
              <a:rPr lang="ja-JP" altLang="en-US" dirty="0"/>
              <a:t>は、あらかじめ決められたルールに従って作業を自動化する仕組みでしたが、最近では</a:t>
            </a:r>
            <a:r>
              <a:rPr lang="en-US" altLang="ja-JP" dirty="0"/>
              <a:t>AI</a:t>
            </a:r>
            <a:r>
              <a:rPr lang="ja-JP" altLang="en-US" dirty="0"/>
              <a:t>技術と組み合わせた「</a:t>
            </a:r>
            <a:r>
              <a:rPr lang="en-US" altLang="ja-JP" dirty="0"/>
              <a:t>Cognitive Automation</a:t>
            </a:r>
            <a:r>
              <a:rPr lang="ja-JP" altLang="en-US" dirty="0"/>
              <a:t>（認知的自動化）」と呼ばれる進化型が登場しています。</a:t>
            </a:r>
            <a:endParaRPr lang="en-US" altLang="ja-JP" dirty="0"/>
          </a:p>
          <a:p>
            <a:br>
              <a:rPr lang="ja-JP" altLang="en-US" dirty="0"/>
            </a:br>
            <a:r>
              <a:rPr lang="ja-JP" altLang="en-US" dirty="0"/>
              <a:t>これにより、従来は人間の判断が必要だったような、より複雑で非定型な業務も自動化できるようになってきています。</a:t>
            </a:r>
          </a:p>
          <a:p>
            <a:r>
              <a:rPr lang="ja-JP" altLang="en-US" dirty="0"/>
              <a:t>このように、</a:t>
            </a:r>
            <a:r>
              <a:rPr lang="en-US" altLang="ja-JP" dirty="0"/>
              <a:t>RPA</a:t>
            </a:r>
            <a:r>
              <a:rPr lang="ja-JP" altLang="en-US" dirty="0"/>
              <a:t>は今後さらに高度化し、</a:t>
            </a:r>
            <a:r>
              <a:rPr lang="en-US" altLang="ja-JP" dirty="0"/>
              <a:t>AI</a:t>
            </a:r>
            <a:r>
              <a:rPr lang="ja-JP" altLang="en-US" dirty="0"/>
              <a:t>との連携によって業務の自動化領域が大きく広がっていくと期待されています。</a:t>
            </a:r>
            <a:br>
              <a:rPr lang="ja-JP" altLang="en-US" dirty="0"/>
            </a:br>
            <a:r>
              <a:rPr lang="ja-JP" altLang="en-US" dirty="0"/>
              <a:t>これから学ぶ皆さんにとっても、非常に将来性の高い分野と言えます。</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最後に、今回のまとめをお話しします。</a:t>
            </a:r>
          </a:p>
          <a:p>
            <a:endParaRPr lang="en-US" altLang="ja-JP" dirty="0"/>
          </a:p>
          <a:p>
            <a:r>
              <a:rPr lang="ja-JP" altLang="en-US" dirty="0"/>
              <a:t>まず、</a:t>
            </a:r>
            <a:r>
              <a:rPr lang="en-US" altLang="ja-JP" dirty="0"/>
              <a:t>RPA</a:t>
            </a:r>
            <a:r>
              <a:rPr lang="ja-JP" altLang="en-US" dirty="0"/>
              <a:t>は </a:t>
            </a:r>
            <a:r>
              <a:rPr lang="ja-JP" altLang="en-US" b="1" dirty="0"/>
              <a:t>業務効率化の強力なツール</a:t>
            </a:r>
            <a:r>
              <a:rPr lang="ja-JP" altLang="en-US" dirty="0"/>
              <a:t> であるという点です。</a:t>
            </a:r>
            <a:br>
              <a:rPr lang="ja-JP" altLang="en-US" dirty="0"/>
            </a:br>
            <a:r>
              <a:rPr lang="ja-JP" altLang="en-US" dirty="0"/>
              <a:t>単純作業を自動化することで、これまで多くの時間がかかっていた業務を大幅に効率化できます。</a:t>
            </a:r>
            <a:br>
              <a:rPr lang="ja-JP" altLang="en-US" dirty="0"/>
            </a:br>
            <a:r>
              <a:rPr lang="ja-JP" altLang="en-US" dirty="0"/>
              <a:t>これにより、企業全体の生産性向上に大きく貢献します。</a:t>
            </a:r>
          </a:p>
          <a:p>
            <a:endParaRPr lang="en-US" altLang="ja-JP" dirty="0"/>
          </a:p>
          <a:p>
            <a:r>
              <a:rPr lang="ja-JP" altLang="en-US" dirty="0"/>
              <a:t>次に、</a:t>
            </a:r>
            <a:r>
              <a:rPr lang="ja-JP" altLang="en-US" b="1" dirty="0"/>
              <a:t>人手不足や働き方改革の解決策</a:t>
            </a:r>
            <a:r>
              <a:rPr lang="ja-JP" altLang="en-US" dirty="0"/>
              <a:t> としても期待されています。</a:t>
            </a:r>
            <a:br>
              <a:rPr lang="ja-JP" altLang="en-US" dirty="0"/>
            </a:br>
            <a:r>
              <a:rPr lang="ja-JP" altLang="en-US" dirty="0"/>
              <a:t>人材不足が深刻化している中、</a:t>
            </a:r>
            <a:r>
              <a:rPr lang="en-US" altLang="ja-JP" dirty="0"/>
              <a:t>RPA</a:t>
            </a:r>
            <a:r>
              <a:rPr lang="ja-JP" altLang="en-US" dirty="0"/>
              <a:t>を活用することで限られた人員でも安定した業務運営が可能になります。</a:t>
            </a:r>
            <a:br>
              <a:rPr lang="ja-JP" altLang="en-US" dirty="0"/>
            </a:br>
            <a:r>
              <a:rPr lang="ja-JP" altLang="en-US" dirty="0"/>
              <a:t>また、従業員が創造的な業務や顧客対応など、より価値の高い仕事に集中できる環境を作ることができます。</a:t>
            </a:r>
          </a:p>
          <a:p>
            <a:endParaRPr lang="en-US" altLang="ja-JP" dirty="0"/>
          </a:p>
          <a:p>
            <a:r>
              <a:rPr lang="ja-JP" altLang="en-US" dirty="0"/>
              <a:t>さらに、</a:t>
            </a:r>
            <a:r>
              <a:rPr lang="en-US" altLang="ja-JP" dirty="0"/>
              <a:t>RPA</a:t>
            </a:r>
            <a:r>
              <a:rPr lang="ja-JP" altLang="en-US" dirty="0"/>
              <a:t>導入の成功には </a:t>
            </a:r>
            <a:r>
              <a:rPr lang="ja-JP" altLang="en-US" b="1" dirty="0"/>
              <a:t>段階的な導入がカギ</a:t>
            </a:r>
            <a:r>
              <a:rPr lang="ja-JP" altLang="en-US" dirty="0"/>
              <a:t> になります。</a:t>
            </a:r>
            <a:br>
              <a:rPr lang="ja-JP" altLang="en-US" dirty="0"/>
            </a:br>
            <a:r>
              <a:rPr lang="ja-JP" altLang="en-US" dirty="0"/>
              <a:t>いきなり大規模に進めるのではなく、小さく始めて効果を検証しながら徐々に適用範囲を広げることが重要です。</a:t>
            </a:r>
            <a:br>
              <a:rPr lang="ja-JP" altLang="en-US" dirty="0"/>
            </a:br>
            <a:r>
              <a:rPr lang="ja-JP" altLang="en-US" dirty="0"/>
              <a:t>現場の声をしっかり取り入れながら進めることが、失敗を防ぐポイントです。</a:t>
            </a:r>
          </a:p>
          <a:p>
            <a:endParaRPr lang="en-US" altLang="ja-JP" dirty="0"/>
          </a:p>
          <a:p>
            <a:r>
              <a:rPr lang="ja-JP" altLang="en-US" dirty="0"/>
              <a:t>そして、</a:t>
            </a:r>
            <a:r>
              <a:rPr lang="ja-JP" altLang="en-US" b="1" dirty="0"/>
              <a:t>未来に向けた発展</a:t>
            </a:r>
            <a:r>
              <a:rPr lang="ja-JP" altLang="en-US" dirty="0"/>
              <a:t> という点も見逃せません。</a:t>
            </a:r>
            <a:br>
              <a:rPr lang="ja-JP" altLang="en-US" dirty="0"/>
            </a:br>
            <a:r>
              <a:rPr lang="ja-JP" altLang="en-US" dirty="0"/>
              <a:t>今後は</a:t>
            </a:r>
            <a:r>
              <a:rPr lang="en-US" altLang="ja-JP" dirty="0"/>
              <a:t>AI</a:t>
            </a:r>
            <a:r>
              <a:rPr lang="ja-JP" altLang="en-US" dirty="0"/>
              <a:t>との連携が進むことで、さらに複雑な業務の自動化が可能になり、</a:t>
            </a:r>
            <a:r>
              <a:rPr lang="en-US" altLang="ja-JP" dirty="0"/>
              <a:t>RPA</a:t>
            </a:r>
            <a:r>
              <a:rPr lang="ja-JP" altLang="en-US" dirty="0"/>
              <a:t>はますます進化していくと期待されています。</a:t>
            </a:r>
          </a:p>
          <a:p>
            <a:endParaRPr lang="en-US" altLang="ja-JP" dirty="0"/>
          </a:p>
          <a:p>
            <a:r>
              <a:rPr lang="ja-JP" altLang="en-US" dirty="0"/>
              <a:t>このように、</a:t>
            </a:r>
            <a:r>
              <a:rPr lang="en-US" altLang="ja-JP" dirty="0"/>
              <a:t>RPA</a:t>
            </a:r>
            <a:r>
              <a:rPr lang="ja-JP" altLang="en-US" dirty="0"/>
              <a:t>は企業の成長を支える強力なパートナーとなる存在です。</a:t>
            </a:r>
            <a:br>
              <a:rPr lang="ja-JP" altLang="en-US" dirty="0"/>
            </a:br>
            <a:endParaRPr lang="en-US" altLang="ja-JP" dirty="0"/>
          </a:p>
          <a:p>
            <a:r>
              <a:rPr lang="ja-JP" altLang="en-US" dirty="0"/>
              <a:t>これから学ぶ皆さんにも、ぜひ前向きに取り組んでいただければと</a:t>
            </a:r>
            <a:r>
              <a:rPr lang="ja-JP" altLang="en-US"/>
              <a:t>思います。</a:t>
            </a:r>
            <a:endParaRPr lang="ja-JP" alt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RPA（ロボティック・プロセス・オートメーション）入門</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これからRPAを学ぼうとしている皆様へ。定型業務を自動化するソフトウェア技術であるRPAは、24時間365日稼働で業務効率化を実現し、人手不足や働き方改革の有効な解決策として多くの企業で注目されています。</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7118" y="594836"/>
            <a:ext cx="5090398" cy="636151"/>
          </a:xfrm>
          <a:prstGeom prst="rect">
            <a:avLst/>
          </a:prstGeom>
          <a:noFill/>
          <a:ln/>
        </p:spPr>
        <p:txBody>
          <a:bodyPr wrap="none" lIns="0" tIns="0" rIns="0" bIns="0" rtlCol="0" anchor="t"/>
          <a:lstStyle/>
          <a:p>
            <a:pPr marL="0" indent="0" algn="l">
              <a:lnSpc>
                <a:spcPts val="5000"/>
              </a:lnSpc>
              <a:buNone/>
            </a:pPr>
            <a:r>
              <a:rPr lang="en-US" sz="4000" dirty="0">
                <a:solidFill>
                  <a:srgbClr val="000000"/>
                </a:solidFill>
                <a:latin typeface="Source Serif Pro Semi Bold" pitchFamily="34" charset="0"/>
                <a:ea typeface="Source Serif Pro Semi Bold" pitchFamily="34" charset="-122"/>
                <a:cs typeface="Source Serif Pro Semi Bold" pitchFamily="34" charset="-120"/>
              </a:rPr>
              <a:t>RPAとは何か？</a:t>
            </a:r>
            <a:endParaRPr lang="en-US" sz="4000" dirty="0"/>
          </a:p>
        </p:txBody>
      </p:sp>
      <p:sp>
        <p:nvSpPr>
          <p:cNvPr id="3" name="Text 1"/>
          <p:cNvSpPr/>
          <p:nvPr/>
        </p:nvSpPr>
        <p:spPr>
          <a:xfrm>
            <a:off x="757118" y="1750100"/>
            <a:ext cx="6294239" cy="103834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Source Sans Pro" pitchFamily="34" charset="0"/>
                <a:ea typeface="Source Sans Pro" pitchFamily="34" charset="-122"/>
                <a:cs typeface="Source Sans Pro" pitchFamily="34" charset="-120"/>
              </a:rPr>
              <a:t>RPAとは「Robotic Process Automation（ロボティック・プロセス・オートメーション）」の略で、人間がコンピューター上で行う定型的な作業を自動化する技術です。</a:t>
            </a:r>
            <a:endParaRPr lang="en-US" sz="1700" dirty="0"/>
          </a:p>
        </p:txBody>
      </p:sp>
      <p:sp>
        <p:nvSpPr>
          <p:cNvPr id="4" name="Text 2"/>
          <p:cNvSpPr/>
          <p:nvPr/>
        </p:nvSpPr>
        <p:spPr>
          <a:xfrm>
            <a:off x="757118" y="2983111"/>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人間のパソコン操作を模倣し自動化</a:t>
            </a:r>
            <a:endParaRPr lang="en-US" sz="1700" dirty="0"/>
          </a:p>
        </p:txBody>
      </p:sp>
      <p:sp>
        <p:nvSpPr>
          <p:cNvPr id="5" name="Text 3"/>
          <p:cNvSpPr/>
          <p:nvPr/>
        </p:nvSpPr>
        <p:spPr>
          <a:xfrm>
            <a:off x="757118" y="3404830"/>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単純・繰り返し作業に最適</a:t>
            </a:r>
            <a:endParaRPr lang="en-US" sz="1700" dirty="0"/>
          </a:p>
        </p:txBody>
      </p:sp>
      <p:sp>
        <p:nvSpPr>
          <p:cNvPr id="6" name="Text 4"/>
          <p:cNvSpPr/>
          <p:nvPr/>
        </p:nvSpPr>
        <p:spPr>
          <a:xfrm>
            <a:off x="757118" y="3826550"/>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AIとは異なり判断基準は人間が設定</a:t>
            </a:r>
            <a:endParaRPr lang="en-US" sz="1700" dirty="0"/>
          </a:p>
        </p:txBody>
      </p:sp>
      <p:sp>
        <p:nvSpPr>
          <p:cNvPr id="7" name="Text 5"/>
          <p:cNvSpPr/>
          <p:nvPr/>
        </p:nvSpPr>
        <p:spPr>
          <a:xfrm>
            <a:off x="757118" y="4248269"/>
            <a:ext cx="6294239" cy="346115"/>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Source Sans Pro" pitchFamily="34" charset="0"/>
                <a:ea typeface="Source Sans Pro" pitchFamily="34" charset="-122"/>
                <a:cs typeface="Source Sans Pro" pitchFamily="34" charset="-120"/>
              </a:rPr>
              <a:t>専門的なプログラミング知識不要で導入可能</a:t>
            </a:r>
            <a:endParaRPr lang="en-US" sz="1700" dirty="0"/>
          </a:p>
        </p:txBody>
      </p:sp>
      <p:pic>
        <p:nvPicPr>
          <p:cNvPr id="8" name="Image 0" descr="preencoded.png"/>
          <p:cNvPicPr>
            <a:picLocks noChangeAspect="1"/>
          </p:cNvPicPr>
          <p:nvPr/>
        </p:nvPicPr>
        <p:blipFill>
          <a:blip r:embed="rId3"/>
          <a:stretch>
            <a:fillRect/>
          </a:stretch>
        </p:blipFill>
        <p:spPr>
          <a:xfrm>
            <a:off x="7586663" y="1798796"/>
            <a:ext cx="6294239" cy="62942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1499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RPAの主なメリット</a:t>
            </a:r>
            <a:endParaRPr lang="en-US" sz="4400" dirty="0"/>
          </a:p>
        </p:txBody>
      </p:sp>
      <p:sp>
        <p:nvSpPr>
          <p:cNvPr id="3" name="Shape 1"/>
          <p:cNvSpPr/>
          <p:nvPr/>
        </p:nvSpPr>
        <p:spPr>
          <a:xfrm>
            <a:off x="837724" y="2426256"/>
            <a:ext cx="6357818" cy="121920"/>
          </a:xfrm>
          <a:prstGeom prst="roundRect">
            <a:avLst>
              <a:gd name="adj" fmla="val 82464"/>
            </a:avLst>
          </a:prstGeom>
          <a:solidFill>
            <a:srgbClr val="BE49DF"/>
          </a:solidFill>
          <a:ln/>
        </p:spPr>
        <p:txBody>
          <a:bodyPr/>
          <a:lstStyle/>
          <a:p>
            <a:endParaRPr lang="ja-JP" altLang="en-US"/>
          </a:p>
        </p:txBody>
      </p:sp>
      <p:sp>
        <p:nvSpPr>
          <p:cNvPr id="4" name="Shape 2"/>
          <p:cNvSpPr/>
          <p:nvPr/>
        </p:nvSpPr>
        <p:spPr>
          <a:xfrm>
            <a:off x="3657540" y="2097762"/>
            <a:ext cx="718066" cy="718066"/>
          </a:xfrm>
          <a:prstGeom prst="roundRect">
            <a:avLst>
              <a:gd name="adj" fmla="val 127342"/>
            </a:avLst>
          </a:prstGeom>
          <a:solidFill>
            <a:srgbClr val="BE49DF"/>
          </a:solidFill>
          <a:ln/>
        </p:spPr>
        <p:txBody>
          <a:bodyPr/>
          <a:lstStyle/>
          <a:p>
            <a:endParaRPr lang="ja-JP" altLang="en-US"/>
          </a:p>
        </p:txBody>
      </p:sp>
      <p:pic>
        <p:nvPicPr>
          <p:cNvPr id="5" name="Image 0" descr="preencoded.png"/>
          <p:cNvPicPr>
            <a:picLocks noChangeAspect="1"/>
          </p:cNvPicPr>
          <p:nvPr/>
        </p:nvPicPr>
        <p:blipFill>
          <a:blip r:embed="rId3"/>
          <a:stretch>
            <a:fillRect/>
          </a:stretch>
        </p:blipFill>
        <p:spPr>
          <a:xfrm>
            <a:off x="3872925" y="2277308"/>
            <a:ext cx="287179" cy="358973"/>
          </a:xfrm>
          <a:prstGeom prst="rect">
            <a:avLst/>
          </a:prstGeom>
        </p:spPr>
      </p:pic>
      <p:sp>
        <p:nvSpPr>
          <p:cNvPr id="6" name="Text 3"/>
          <p:cNvSpPr/>
          <p:nvPr/>
        </p:nvSpPr>
        <p:spPr>
          <a:xfrm>
            <a:off x="1107519" y="3055144"/>
            <a:ext cx="3096101"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業務効率化と生産性向上</a:t>
            </a:r>
            <a:endParaRPr lang="en-US" sz="2200" dirty="0"/>
          </a:p>
        </p:txBody>
      </p:sp>
      <p:sp>
        <p:nvSpPr>
          <p:cNvPr id="7" name="Text 4"/>
          <p:cNvSpPr/>
          <p:nvPr/>
        </p:nvSpPr>
        <p:spPr>
          <a:xfrm>
            <a:off x="1107519" y="35506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手作業で数時間かかっていた作業が数分で完了。人件費削減と業務スピード向上を同時に実現します。</a:t>
            </a:r>
            <a:endParaRPr lang="en-US" sz="1850" dirty="0"/>
          </a:p>
        </p:txBody>
      </p:sp>
      <p:sp>
        <p:nvSpPr>
          <p:cNvPr id="8" name="Shape 5"/>
          <p:cNvSpPr/>
          <p:nvPr/>
        </p:nvSpPr>
        <p:spPr>
          <a:xfrm>
            <a:off x="7434858" y="2426256"/>
            <a:ext cx="6357818" cy="121920"/>
          </a:xfrm>
          <a:prstGeom prst="roundRect">
            <a:avLst>
              <a:gd name="adj" fmla="val 82464"/>
            </a:avLst>
          </a:prstGeom>
          <a:solidFill>
            <a:srgbClr val="BE49DF"/>
          </a:solidFill>
          <a:ln/>
        </p:spPr>
        <p:txBody>
          <a:bodyPr/>
          <a:lstStyle/>
          <a:p>
            <a:endParaRPr lang="ja-JP" altLang="en-US"/>
          </a:p>
        </p:txBody>
      </p:sp>
      <p:sp>
        <p:nvSpPr>
          <p:cNvPr id="9" name="Shape 6"/>
          <p:cNvSpPr/>
          <p:nvPr/>
        </p:nvSpPr>
        <p:spPr>
          <a:xfrm>
            <a:off x="10254675" y="2097762"/>
            <a:ext cx="718066" cy="718066"/>
          </a:xfrm>
          <a:prstGeom prst="roundRect">
            <a:avLst>
              <a:gd name="adj" fmla="val 127342"/>
            </a:avLst>
          </a:prstGeom>
          <a:solidFill>
            <a:srgbClr val="BE49DF"/>
          </a:solidFill>
          <a:ln/>
        </p:spPr>
        <p:txBody>
          <a:bodyPr/>
          <a:lstStyle/>
          <a:p>
            <a:endParaRPr lang="ja-JP" altLang="en-US"/>
          </a:p>
        </p:txBody>
      </p:sp>
      <p:pic>
        <p:nvPicPr>
          <p:cNvPr id="10" name="Image 1" descr="preencoded.png"/>
          <p:cNvPicPr>
            <a:picLocks noChangeAspect="1"/>
          </p:cNvPicPr>
          <p:nvPr/>
        </p:nvPicPr>
        <p:blipFill>
          <a:blip r:embed="rId4"/>
          <a:stretch>
            <a:fillRect/>
          </a:stretch>
        </p:blipFill>
        <p:spPr>
          <a:xfrm>
            <a:off x="10470059" y="2277308"/>
            <a:ext cx="287179" cy="358973"/>
          </a:xfrm>
          <a:prstGeom prst="rect">
            <a:avLst/>
          </a:prstGeom>
        </p:spPr>
      </p:pic>
      <p:sp>
        <p:nvSpPr>
          <p:cNvPr id="11" name="Text 7"/>
          <p:cNvSpPr/>
          <p:nvPr/>
        </p:nvSpPr>
        <p:spPr>
          <a:xfrm>
            <a:off x="7704653" y="3055144"/>
            <a:ext cx="3096101"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ヒューマンエラーの削減</a:t>
            </a:r>
            <a:endParaRPr lang="en-US" sz="2200" dirty="0"/>
          </a:p>
        </p:txBody>
      </p:sp>
      <p:sp>
        <p:nvSpPr>
          <p:cNvPr id="12" name="Text 8"/>
          <p:cNvSpPr/>
          <p:nvPr/>
        </p:nvSpPr>
        <p:spPr>
          <a:xfrm>
            <a:off x="7704653" y="35506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人間のミスが起こりやすい単純作業をロボットが正確に処理することで、品質が安定します。</a:t>
            </a:r>
            <a:endParaRPr lang="en-US" sz="1850" dirty="0"/>
          </a:p>
        </p:txBody>
      </p:sp>
      <p:sp>
        <p:nvSpPr>
          <p:cNvPr id="13" name="Shape 9"/>
          <p:cNvSpPr/>
          <p:nvPr/>
        </p:nvSpPr>
        <p:spPr>
          <a:xfrm>
            <a:off x="837724" y="5154335"/>
            <a:ext cx="6357818" cy="121920"/>
          </a:xfrm>
          <a:prstGeom prst="roundRect">
            <a:avLst>
              <a:gd name="adj" fmla="val 82464"/>
            </a:avLst>
          </a:prstGeom>
          <a:solidFill>
            <a:srgbClr val="BE49DF"/>
          </a:solidFill>
          <a:ln/>
        </p:spPr>
        <p:txBody>
          <a:bodyPr/>
          <a:lstStyle/>
          <a:p>
            <a:endParaRPr lang="ja-JP" altLang="en-US"/>
          </a:p>
        </p:txBody>
      </p:sp>
      <p:sp>
        <p:nvSpPr>
          <p:cNvPr id="14" name="Shape 10"/>
          <p:cNvSpPr/>
          <p:nvPr/>
        </p:nvSpPr>
        <p:spPr>
          <a:xfrm>
            <a:off x="3657540" y="4825841"/>
            <a:ext cx="718066" cy="718066"/>
          </a:xfrm>
          <a:prstGeom prst="roundRect">
            <a:avLst>
              <a:gd name="adj" fmla="val 127342"/>
            </a:avLst>
          </a:prstGeom>
          <a:solidFill>
            <a:srgbClr val="BE49DF"/>
          </a:solidFill>
          <a:ln/>
        </p:spPr>
        <p:txBody>
          <a:bodyPr/>
          <a:lstStyle/>
          <a:p>
            <a:endParaRPr lang="ja-JP" altLang="en-US"/>
          </a:p>
        </p:txBody>
      </p:sp>
      <p:pic>
        <p:nvPicPr>
          <p:cNvPr id="15" name="Image 2" descr="preencoded.png"/>
          <p:cNvPicPr>
            <a:picLocks noChangeAspect="1"/>
          </p:cNvPicPr>
          <p:nvPr/>
        </p:nvPicPr>
        <p:blipFill>
          <a:blip r:embed="rId5"/>
          <a:stretch>
            <a:fillRect/>
          </a:stretch>
        </p:blipFill>
        <p:spPr>
          <a:xfrm>
            <a:off x="3872925" y="5005388"/>
            <a:ext cx="287179" cy="358973"/>
          </a:xfrm>
          <a:prstGeom prst="rect">
            <a:avLst/>
          </a:prstGeom>
        </p:spPr>
      </p:pic>
      <p:sp>
        <p:nvSpPr>
          <p:cNvPr id="16" name="Text 11"/>
          <p:cNvSpPr/>
          <p:nvPr/>
        </p:nvSpPr>
        <p:spPr>
          <a:xfrm>
            <a:off x="1107519" y="57832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24時間稼働</a:t>
            </a:r>
            <a:endParaRPr lang="en-US" sz="2200" dirty="0"/>
          </a:p>
        </p:txBody>
      </p:sp>
      <p:sp>
        <p:nvSpPr>
          <p:cNvPr id="17" name="Text 12"/>
          <p:cNvSpPr/>
          <p:nvPr/>
        </p:nvSpPr>
        <p:spPr>
          <a:xfrm>
            <a:off x="1107519" y="6278761"/>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夜間や休日も含めて常時作業可能。締め日や月末の業務集中も効率的に処理できます。</a:t>
            </a:r>
            <a:endParaRPr lang="en-US" sz="1850" dirty="0"/>
          </a:p>
        </p:txBody>
      </p:sp>
      <p:sp>
        <p:nvSpPr>
          <p:cNvPr id="18" name="Shape 13"/>
          <p:cNvSpPr/>
          <p:nvPr/>
        </p:nvSpPr>
        <p:spPr>
          <a:xfrm>
            <a:off x="7434858" y="5154335"/>
            <a:ext cx="6357818" cy="121920"/>
          </a:xfrm>
          <a:prstGeom prst="roundRect">
            <a:avLst>
              <a:gd name="adj" fmla="val 82464"/>
            </a:avLst>
          </a:prstGeom>
          <a:solidFill>
            <a:srgbClr val="BE49DF"/>
          </a:solidFill>
          <a:ln/>
        </p:spPr>
        <p:txBody>
          <a:bodyPr/>
          <a:lstStyle/>
          <a:p>
            <a:endParaRPr lang="ja-JP" altLang="en-US"/>
          </a:p>
        </p:txBody>
      </p:sp>
      <p:sp>
        <p:nvSpPr>
          <p:cNvPr id="19" name="Shape 14"/>
          <p:cNvSpPr/>
          <p:nvPr/>
        </p:nvSpPr>
        <p:spPr>
          <a:xfrm>
            <a:off x="10254675" y="4825841"/>
            <a:ext cx="718066" cy="718066"/>
          </a:xfrm>
          <a:prstGeom prst="roundRect">
            <a:avLst>
              <a:gd name="adj" fmla="val 127342"/>
            </a:avLst>
          </a:prstGeom>
          <a:solidFill>
            <a:srgbClr val="BE49DF"/>
          </a:solidFill>
          <a:ln/>
        </p:spPr>
        <p:txBody>
          <a:bodyPr/>
          <a:lstStyle/>
          <a:p>
            <a:endParaRPr lang="ja-JP" altLang="en-US"/>
          </a:p>
        </p:txBody>
      </p:sp>
      <p:pic>
        <p:nvPicPr>
          <p:cNvPr id="20" name="Image 3" descr="preencoded.png"/>
          <p:cNvPicPr>
            <a:picLocks noChangeAspect="1"/>
          </p:cNvPicPr>
          <p:nvPr/>
        </p:nvPicPr>
        <p:blipFill>
          <a:blip r:embed="rId6"/>
          <a:stretch>
            <a:fillRect/>
          </a:stretch>
        </p:blipFill>
        <p:spPr>
          <a:xfrm>
            <a:off x="10470059" y="5005388"/>
            <a:ext cx="287179" cy="358973"/>
          </a:xfrm>
          <a:prstGeom prst="rect">
            <a:avLst/>
          </a:prstGeom>
        </p:spPr>
      </p:pic>
      <p:sp>
        <p:nvSpPr>
          <p:cNvPr id="21" name="Text 15"/>
          <p:cNvSpPr/>
          <p:nvPr/>
        </p:nvSpPr>
        <p:spPr>
          <a:xfrm>
            <a:off x="7704653" y="57832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付加価値業務への集中</a:t>
            </a:r>
            <a:endParaRPr lang="en-US" sz="2200" dirty="0"/>
          </a:p>
        </p:txBody>
      </p:sp>
      <p:sp>
        <p:nvSpPr>
          <p:cNvPr id="22" name="Text 16"/>
          <p:cNvSpPr/>
          <p:nvPr/>
        </p:nvSpPr>
        <p:spPr>
          <a:xfrm>
            <a:off x="7704653" y="6278761"/>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従業員は創造的な業務や顧客対応など、より価値の高い仕事に時間を使えるようになります。</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783" y="629841"/>
            <a:ext cx="5673566" cy="654963"/>
          </a:xfrm>
          <a:prstGeom prst="rect">
            <a:avLst/>
          </a:prstGeom>
          <a:noFill/>
          <a:ln/>
        </p:spPr>
        <p:txBody>
          <a:bodyPr wrap="none" lIns="0" tIns="0" rIns="0" bIns="0" rtlCol="0" anchor="t"/>
          <a:lstStyle/>
          <a:p>
            <a:pPr marL="0" indent="0" algn="l">
              <a:lnSpc>
                <a:spcPts val="5150"/>
              </a:lnSpc>
              <a:buNone/>
            </a:pPr>
            <a:r>
              <a:rPr lang="en-US" sz="4100" dirty="0">
                <a:solidFill>
                  <a:srgbClr val="000000"/>
                </a:solidFill>
                <a:latin typeface="Source Serif Pro Semi Bold" pitchFamily="34" charset="0"/>
                <a:ea typeface="Source Serif Pro Semi Bold" pitchFamily="34" charset="-122"/>
                <a:cs typeface="Source Serif Pro Semi Bold" pitchFamily="34" charset="-120"/>
              </a:rPr>
              <a:t>RPAが向いている業務例</a:t>
            </a:r>
            <a:endParaRPr lang="en-US" sz="4100" dirty="0"/>
          </a:p>
        </p:txBody>
      </p:sp>
      <p:sp>
        <p:nvSpPr>
          <p:cNvPr id="4" name="Shape 1"/>
          <p:cNvSpPr/>
          <p:nvPr/>
        </p:nvSpPr>
        <p:spPr>
          <a:xfrm>
            <a:off x="6265783" y="1618774"/>
            <a:ext cx="501015" cy="501015"/>
          </a:xfrm>
          <a:prstGeom prst="roundRect">
            <a:avLst>
              <a:gd name="adj" fmla="val 18670"/>
            </a:avLst>
          </a:prstGeom>
          <a:solidFill>
            <a:srgbClr val="F0D4F7"/>
          </a:solidFill>
          <a:ln w="7620">
            <a:solidFill>
              <a:srgbClr val="D6BADD"/>
            </a:solidFill>
            <a:prstDash val="solid"/>
          </a:ln>
        </p:spPr>
        <p:txBody>
          <a:bodyPr/>
          <a:lstStyle/>
          <a:p>
            <a:endParaRPr lang="ja-JP" altLang="en-US"/>
          </a:p>
        </p:txBody>
      </p:sp>
      <p:sp>
        <p:nvSpPr>
          <p:cNvPr id="5" name="Text 2"/>
          <p:cNvSpPr/>
          <p:nvPr/>
        </p:nvSpPr>
        <p:spPr>
          <a:xfrm>
            <a:off x="6989445" y="1695212"/>
            <a:ext cx="2620089" cy="327541"/>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データ処理業務</a:t>
            </a:r>
            <a:endParaRPr lang="en-US" sz="2050" dirty="0"/>
          </a:p>
        </p:txBody>
      </p:sp>
      <p:sp>
        <p:nvSpPr>
          <p:cNvPr id="6" name="Text 3"/>
          <p:cNvSpPr/>
          <p:nvPr/>
        </p:nvSpPr>
        <p:spPr>
          <a:xfrm>
            <a:off x="6989445" y="2156341"/>
            <a:ext cx="6861572" cy="71270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エクセルやシステムへのデータ入力・転記、請求書や報告書の作成など</a:t>
            </a:r>
            <a:endParaRPr lang="en-US" sz="1750" dirty="0"/>
          </a:p>
        </p:txBody>
      </p:sp>
      <p:sp>
        <p:nvSpPr>
          <p:cNvPr id="7" name="Shape 4"/>
          <p:cNvSpPr/>
          <p:nvPr/>
        </p:nvSpPr>
        <p:spPr>
          <a:xfrm>
            <a:off x="6265783" y="3314462"/>
            <a:ext cx="501015" cy="501015"/>
          </a:xfrm>
          <a:prstGeom prst="roundRect">
            <a:avLst>
              <a:gd name="adj" fmla="val 18670"/>
            </a:avLst>
          </a:prstGeom>
          <a:solidFill>
            <a:srgbClr val="F0D4F7"/>
          </a:solidFill>
          <a:ln w="7620">
            <a:solidFill>
              <a:srgbClr val="D6BADD"/>
            </a:solidFill>
            <a:prstDash val="solid"/>
          </a:ln>
        </p:spPr>
        <p:txBody>
          <a:bodyPr/>
          <a:lstStyle/>
          <a:p>
            <a:endParaRPr lang="ja-JP" altLang="en-US"/>
          </a:p>
        </p:txBody>
      </p:sp>
      <p:sp>
        <p:nvSpPr>
          <p:cNvPr id="8" name="Text 5"/>
          <p:cNvSpPr/>
          <p:nvPr/>
        </p:nvSpPr>
        <p:spPr>
          <a:xfrm>
            <a:off x="6989445" y="3390900"/>
            <a:ext cx="2620089" cy="327541"/>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定期的なレポート作成</a:t>
            </a:r>
            <a:endParaRPr lang="en-US" sz="2050" dirty="0"/>
          </a:p>
        </p:txBody>
      </p:sp>
      <p:sp>
        <p:nvSpPr>
          <p:cNvPr id="9" name="Text 6"/>
          <p:cNvSpPr/>
          <p:nvPr/>
        </p:nvSpPr>
        <p:spPr>
          <a:xfrm>
            <a:off x="6989445" y="3852029"/>
            <a:ext cx="6861572" cy="35635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日次・週次・月次の売上集計、在庫状況、業績レポートの自動生成</a:t>
            </a:r>
            <a:endParaRPr lang="en-US" sz="1750" dirty="0"/>
          </a:p>
        </p:txBody>
      </p:sp>
      <p:sp>
        <p:nvSpPr>
          <p:cNvPr id="10" name="Shape 7"/>
          <p:cNvSpPr/>
          <p:nvPr/>
        </p:nvSpPr>
        <p:spPr>
          <a:xfrm>
            <a:off x="6265783" y="4653796"/>
            <a:ext cx="501015" cy="501015"/>
          </a:xfrm>
          <a:prstGeom prst="roundRect">
            <a:avLst>
              <a:gd name="adj" fmla="val 18670"/>
            </a:avLst>
          </a:prstGeom>
          <a:solidFill>
            <a:srgbClr val="F0D4F7"/>
          </a:solidFill>
          <a:ln w="7620">
            <a:solidFill>
              <a:srgbClr val="D6BADD"/>
            </a:solidFill>
            <a:prstDash val="solid"/>
          </a:ln>
        </p:spPr>
        <p:txBody>
          <a:bodyPr/>
          <a:lstStyle/>
          <a:p>
            <a:endParaRPr lang="ja-JP" altLang="en-US"/>
          </a:p>
        </p:txBody>
      </p:sp>
      <p:sp>
        <p:nvSpPr>
          <p:cNvPr id="11" name="Text 8"/>
          <p:cNvSpPr/>
          <p:nvPr/>
        </p:nvSpPr>
        <p:spPr>
          <a:xfrm>
            <a:off x="6989445" y="4730234"/>
            <a:ext cx="2620089" cy="327541"/>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情報収集・分析</a:t>
            </a:r>
            <a:endParaRPr lang="en-US" sz="2050" dirty="0"/>
          </a:p>
        </p:txBody>
      </p:sp>
      <p:sp>
        <p:nvSpPr>
          <p:cNvPr id="12" name="Text 9"/>
          <p:cNvSpPr/>
          <p:nvPr/>
        </p:nvSpPr>
        <p:spPr>
          <a:xfrm>
            <a:off x="6989445" y="5191363"/>
            <a:ext cx="6861572" cy="71270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ウェブサイトからの情報収集、競合他社の価格調査、市場データの抽出</a:t>
            </a:r>
            <a:endParaRPr lang="en-US" sz="1750" dirty="0"/>
          </a:p>
        </p:txBody>
      </p:sp>
      <p:sp>
        <p:nvSpPr>
          <p:cNvPr id="13" name="Shape 10"/>
          <p:cNvSpPr/>
          <p:nvPr/>
        </p:nvSpPr>
        <p:spPr>
          <a:xfrm>
            <a:off x="6265783" y="6349484"/>
            <a:ext cx="501015" cy="501015"/>
          </a:xfrm>
          <a:prstGeom prst="roundRect">
            <a:avLst>
              <a:gd name="adj" fmla="val 18670"/>
            </a:avLst>
          </a:prstGeom>
          <a:solidFill>
            <a:srgbClr val="F0D4F7"/>
          </a:solidFill>
          <a:ln w="7620">
            <a:solidFill>
              <a:srgbClr val="D6BADD"/>
            </a:solidFill>
            <a:prstDash val="solid"/>
          </a:ln>
        </p:spPr>
        <p:txBody>
          <a:bodyPr/>
          <a:lstStyle/>
          <a:p>
            <a:endParaRPr lang="ja-JP" altLang="en-US"/>
          </a:p>
        </p:txBody>
      </p:sp>
      <p:sp>
        <p:nvSpPr>
          <p:cNvPr id="14" name="Text 11"/>
          <p:cNvSpPr/>
          <p:nvPr/>
        </p:nvSpPr>
        <p:spPr>
          <a:xfrm>
            <a:off x="6989445" y="6425922"/>
            <a:ext cx="2620089" cy="327541"/>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Pro Semi Bold" pitchFamily="34" charset="0"/>
                <a:ea typeface="Source Serif Pro Semi Bold" pitchFamily="34" charset="-122"/>
                <a:cs typeface="Source Serif Pro Semi Bold" pitchFamily="34" charset="-120"/>
              </a:rPr>
              <a:t>社内システム間連携</a:t>
            </a:r>
            <a:endParaRPr lang="en-US" sz="2050" dirty="0"/>
          </a:p>
        </p:txBody>
      </p:sp>
      <p:sp>
        <p:nvSpPr>
          <p:cNvPr id="15" name="Text 12"/>
          <p:cNvSpPr/>
          <p:nvPr/>
        </p:nvSpPr>
        <p:spPr>
          <a:xfrm>
            <a:off x="6989445" y="6887051"/>
            <a:ext cx="6861572" cy="71270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Source Sans Pro" pitchFamily="34" charset="0"/>
                <a:ea typeface="Source Sans Pro" pitchFamily="34" charset="-122"/>
                <a:cs typeface="Source Sans Pro" pitchFamily="34" charset="-120"/>
              </a:rPr>
              <a:t>勤怠管理、経費精算、各種申請書類の処理など複数システム間のデータ連携</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56348"/>
            <a:ext cx="7805499"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RPA導入事例（日本企業の例）</a:t>
            </a:r>
            <a:endParaRPr lang="en-US" sz="4400" dirty="0"/>
          </a:p>
        </p:txBody>
      </p:sp>
      <p:sp>
        <p:nvSpPr>
          <p:cNvPr id="3" name="Text 1"/>
          <p:cNvSpPr/>
          <p:nvPr/>
        </p:nvSpPr>
        <p:spPr>
          <a:xfrm>
            <a:off x="1872972" y="2660571"/>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製造業</a:t>
            </a:r>
            <a:endParaRPr lang="en-US" sz="2200" dirty="0"/>
          </a:p>
        </p:txBody>
      </p:sp>
      <p:sp>
        <p:nvSpPr>
          <p:cNvPr id="4" name="Text 2"/>
          <p:cNvSpPr/>
          <p:nvPr/>
        </p:nvSpPr>
        <p:spPr>
          <a:xfrm>
            <a:off x="837724" y="3156109"/>
            <a:ext cx="3851434" cy="1149072"/>
          </a:xfrm>
          <a:prstGeom prst="rect">
            <a:avLst/>
          </a:prstGeom>
          <a:noFill/>
          <a:ln/>
        </p:spPr>
        <p:txBody>
          <a:bodyPr wrap="square" lIns="0" tIns="0" rIns="0" bIns="0" rtlCol="0" anchor="t"/>
          <a:lstStyle/>
          <a:p>
            <a:pPr marL="0" indent="0" algn="r">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受発注処理の自動化により作業工数を50%削減。人的ミスも大幅に減少し、顧客満足度が向上しました。</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pic>
        <p:nvPicPr>
          <p:cNvPr id="6" name="Image 1" descr="preencoded.png"/>
          <p:cNvPicPr>
            <a:picLocks noChangeAspect="1"/>
          </p:cNvPicPr>
          <p:nvPr/>
        </p:nvPicPr>
        <p:blipFill>
          <a:blip r:embed="rId4"/>
          <a:stretch>
            <a:fillRect/>
          </a:stretch>
        </p:blipFill>
        <p:spPr>
          <a:xfrm>
            <a:off x="6013966" y="3360182"/>
            <a:ext cx="358140" cy="447675"/>
          </a:xfrm>
          <a:prstGeom prst="rect">
            <a:avLst/>
          </a:prstGeom>
        </p:spPr>
      </p:pic>
      <p:sp>
        <p:nvSpPr>
          <p:cNvPr id="7" name="Text 3"/>
          <p:cNvSpPr/>
          <p:nvPr/>
        </p:nvSpPr>
        <p:spPr>
          <a:xfrm>
            <a:off x="9941243" y="266057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金融機関</a:t>
            </a:r>
            <a:endParaRPr lang="en-US" sz="2200" dirty="0"/>
          </a:p>
        </p:txBody>
      </p:sp>
      <p:sp>
        <p:nvSpPr>
          <p:cNvPr id="8" name="Text 4"/>
          <p:cNvSpPr/>
          <p:nvPr/>
        </p:nvSpPr>
        <p:spPr>
          <a:xfrm>
            <a:off x="9941243" y="3156109"/>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口座開設業務や顧客データ処理を自動化。処理時間が1/3に短縮され、職員の負担軽減に成功しました。</a:t>
            </a:r>
            <a:endParaRPr lang="en-US" sz="1850" dirty="0"/>
          </a:p>
        </p:txBody>
      </p:sp>
      <p:pic>
        <p:nvPicPr>
          <p:cNvPr id="9" name="Image 2" descr="preencoded.png"/>
          <p:cNvPicPr>
            <a:picLocks noChangeAspect="1"/>
          </p:cNvPicPr>
          <p:nvPr/>
        </p:nvPicPr>
        <p:blipFill>
          <a:blip r:embed="rId5"/>
          <a:stretch>
            <a:fillRect/>
          </a:stretch>
        </p:blipFill>
        <p:spPr>
          <a:xfrm>
            <a:off x="5048131" y="2439114"/>
            <a:ext cx="4534138" cy="4534138"/>
          </a:xfrm>
          <a:prstGeom prst="rect">
            <a:avLst/>
          </a:prstGeom>
        </p:spPr>
      </p:pic>
      <p:pic>
        <p:nvPicPr>
          <p:cNvPr id="10" name="Image 3" descr="preencoded.png"/>
          <p:cNvPicPr>
            <a:picLocks noChangeAspect="1"/>
          </p:cNvPicPr>
          <p:nvPr/>
        </p:nvPicPr>
        <p:blipFill>
          <a:blip r:embed="rId6"/>
          <a:stretch>
            <a:fillRect/>
          </a:stretch>
        </p:blipFill>
        <p:spPr>
          <a:xfrm>
            <a:off x="8258175" y="3360182"/>
            <a:ext cx="358140" cy="447675"/>
          </a:xfrm>
          <a:prstGeom prst="rect">
            <a:avLst/>
          </a:prstGeom>
        </p:spPr>
      </p:pic>
      <p:sp>
        <p:nvSpPr>
          <p:cNvPr id="11" name="Text 5"/>
          <p:cNvSpPr/>
          <p:nvPr/>
        </p:nvSpPr>
        <p:spPr>
          <a:xfrm>
            <a:off x="9941243" y="510706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中小企業</a:t>
            </a:r>
            <a:endParaRPr lang="en-US" sz="2200" dirty="0"/>
          </a:p>
        </p:txBody>
      </p:sp>
      <p:sp>
        <p:nvSpPr>
          <p:cNvPr id="12" name="Text 6"/>
          <p:cNvSpPr/>
          <p:nvPr/>
        </p:nvSpPr>
        <p:spPr>
          <a:xfrm>
            <a:off x="9941243" y="5602605"/>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少人数でも効率的な運営が可能に。売上集計や会計入力の自動化で人手不足を解消しました。</a:t>
            </a:r>
            <a:endParaRPr lang="en-US" sz="1850" dirty="0"/>
          </a:p>
        </p:txBody>
      </p:sp>
      <p:pic>
        <p:nvPicPr>
          <p:cNvPr id="13" name="Image 4" descr="preencoded.png"/>
          <p:cNvPicPr>
            <a:picLocks noChangeAspect="1"/>
          </p:cNvPicPr>
          <p:nvPr/>
        </p:nvPicPr>
        <p:blipFill>
          <a:blip r:embed="rId7"/>
          <a:stretch>
            <a:fillRect/>
          </a:stretch>
        </p:blipFill>
        <p:spPr>
          <a:xfrm>
            <a:off x="5048131" y="2439114"/>
            <a:ext cx="4534138" cy="4534138"/>
          </a:xfrm>
          <a:prstGeom prst="rect">
            <a:avLst/>
          </a:prstGeom>
        </p:spPr>
      </p:pic>
      <p:pic>
        <p:nvPicPr>
          <p:cNvPr id="14" name="Image 5" descr="preencoded.png"/>
          <p:cNvPicPr>
            <a:picLocks noChangeAspect="1"/>
          </p:cNvPicPr>
          <p:nvPr/>
        </p:nvPicPr>
        <p:blipFill>
          <a:blip r:embed="rId8"/>
          <a:stretch>
            <a:fillRect/>
          </a:stretch>
        </p:blipFill>
        <p:spPr>
          <a:xfrm>
            <a:off x="8258175" y="5604391"/>
            <a:ext cx="358140" cy="447675"/>
          </a:xfrm>
          <a:prstGeom prst="rect">
            <a:avLst/>
          </a:prstGeom>
        </p:spPr>
      </p:pic>
      <p:sp>
        <p:nvSpPr>
          <p:cNvPr id="15" name="Text 7"/>
          <p:cNvSpPr/>
          <p:nvPr/>
        </p:nvSpPr>
        <p:spPr>
          <a:xfrm>
            <a:off x="1872972" y="510706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クラウド型RPA</a:t>
            </a:r>
            <a:endParaRPr lang="en-US" sz="2200" dirty="0"/>
          </a:p>
        </p:txBody>
      </p:sp>
      <p:sp>
        <p:nvSpPr>
          <p:cNvPr id="16" name="Text 8"/>
          <p:cNvSpPr/>
          <p:nvPr/>
        </p:nvSpPr>
        <p:spPr>
          <a:xfrm>
            <a:off x="837724" y="5602605"/>
            <a:ext cx="3851434" cy="1149072"/>
          </a:xfrm>
          <a:prstGeom prst="rect">
            <a:avLst/>
          </a:prstGeom>
          <a:noFill/>
          <a:ln/>
        </p:spPr>
        <p:txBody>
          <a:bodyPr wrap="square" lIns="0" tIns="0" rIns="0" bIns="0" rtlCol="0" anchor="t"/>
          <a:lstStyle/>
          <a:p>
            <a:pPr marL="0" indent="0" algn="r">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初期投資を抑えたスモールスタートが可能。規模に応じて柔軟に拡張できるため、中小企業にも人気です。</a:t>
            </a:r>
            <a:endParaRPr lang="en-US" sz="1850" dirty="0"/>
          </a:p>
        </p:txBody>
      </p:sp>
      <p:pic>
        <p:nvPicPr>
          <p:cNvPr id="17" name="Image 6" descr="preencoded.png"/>
          <p:cNvPicPr>
            <a:picLocks noChangeAspect="1"/>
          </p:cNvPicPr>
          <p:nvPr/>
        </p:nvPicPr>
        <p:blipFill>
          <a:blip r:embed="rId9"/>
          <a:stretch>
            <a:fillRect/>
          </a:stretch>
        </p:blipFill>
        <p:spPr>
          <a:xfrm>
            <a:off x="5048131" y="2439114"/>
            <a:ext cx="4534138" cy="4534138"/>
          </a:xfrm>
          <a:prstGeom prst="rect">
            <a:avLst/>
          </a:prstGeom>
        </p:spPr>
      </p:pic>
      <p:pic>
        <p:nvPicPr>
          <p:cNvPr id="18" name="Image 7" descr="preencoded.png"/>
          <p:cNvPicPr>
            <a:picLocks noChangeAspect="1"/>
          </p:cNvPicPr>
          <p:nvPr/>
        </p:nvPicPr>
        <p:blipFill>
          <a:blip r:embed="rId10"/>
          <a:stretch>
            <a:fillRect/>
          </a:stretch>
        </p:blipFill>
        <p:spPr>
          <a:xfrm>
            <a:off x="6013966" y="5604391"/>
            <a:ext cx="358140" cy="447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1385" y="472440"/>
            <a:ext cx="4043124" cy="505420"/>
          </a:xfrm>
          <a:prstGeom prst="rect">
            <a:avLst/>
          </a:prstGeom>
          <a:noFill/>
          <a:ln/>
        </p:spPr>
        <p:txBody>
          <a:bodyPr wrap="none" lIns="0" tIns="0" rIns="0" bIns="0" rtlCol="0" anchor="t"/>
          <a:lstStyle/>
          <a:p>
            <a:pPr marL="0" indent="0" algn="l">
              <a:lnSpc>
                <a:spcPts val="3950"/>
              </a:lnSpc>
              <a:buNone/>
            </a:pPr>
            <a:r>
              <a:rPr lang="en-US" sz="3150" dirty="0">
                <a:solidFill>
                  <a:srgbClr val="000000"/>
                </a:solidFill>
                <a:latin typeface="Source Serif Pro Semi Bold" pitchFamily="34" charset="0"/>
                <a:ea typeface="Source Serif Pro Semi Bold" pitchFamily="34" charset="-122"/>
                <a:cs typeface="Source Serif Pro Semi Bold" pitchFamily="34" charset="-120"/>
              </a:rPr>
              <a:t>RPA導入のポイント</a:t>
            </a:r>
            <a:endParaRPr lang="en-US" sz="3150" dirty="0"/>
          </a:p>
        </p:txBody>
      </p:sp>
      <p:sp>
        <p:nvSpPr>
          <p:cNvPr id="3" name="Shape 1"/>
          <p:cNvSpPr/>
          <p:nvPr/>
        </p:nvSpPr>
        <p:spPr>
          <a:xfrm>
            <a:off x="601385" y="1428750"/>
            <a:ext cx="171807" cy="1317665"/>
          </a:xfrm>
          <a:prstGeom prst="roundRect">
            <a:avLst>
              <a:gd name="adj" fmla="val 42006"/>
            </a:avLst>
          </a:prstGeom>
          <a:solidFill>
            <a:srgbClr val="F0D4F7"/>
          </a:solidFill>
          <a:ln w="7620">
            <a:solidFill>
              <a:srgbClr val="D6BADD"/>
            </a:solidFill>
            <a:prstDash val="solid"/>
          </a:ln>
        </p:spPr>
        <p:txBody>
          <a:bodyPr/>
          <a:lstStyle/>
          <a:p>
            <a:endParaRPr lang="ja-JP" altLang="en-US"/>
          </a:p>
        </p:txBody>
      </p:sp>
      <p:sp>
        <p:nvSpPr>
          <p:cNvPr id="4" name="Text 2"/>
          <p:cNvSpPr/>
          <p:nvPr/>
        </p:nvSpPr>
        <p:spPr>
          <a:xfrm>
            <a:off x="944999" y="1600557"/>
            <a:ext cx="2021562" cy="252651"/>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業務の洗い出しと選定</a:t>
            </a:r>
            <a:endParaRPr lang="en-US" sz="1550" dirty="0"/>
          </a:p>
        </p:txBody>
      </p:sp>
      <p:sp>
        <p:nvSpPr>
          <p:cNvPr id="5" name="Text 3"/>
          <p:cNvSpPr/>
          <p:nvPr/>
        </p:nvSpPr>
        <p:spPr>
          <a:xfrm>
            <a:off x="944999" y="2025015"/>
            <a:ext cx="6160651" cy="54959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Pro" pitchFamily="34" charset="0"/>
                <a:ea typeface="Source Sans Pro" pitchFamily="34" charset="-122"/>
                <a:cs typeface="Source Sans Pro" pitchFamily="34" charset="-120"/>
              </a:rPr>
              <a:t>自動化に適した業務を明確化し、効果の高いものから優先順位をつけましょう。</a:t>
            </a:r>
            <a:endParaRPr lang="en-US" sz="1350" dirty="0"/>
          </a:p>
        </p:txBody>
      </p:sp>
      <p:sp>
        <p:nvSpPr>
          <p:cNvPr id="6" name="Shape 4"/>
          <p:cNvSpPr/>
          <p:nvPr/>
        </p:nvSpPr>
        <p:spPr>
          <a:xfrm>
            <a:off x="859036" y="2875240"/>
            <a:ext cx="171807" cy="1317665"/>
          </a:xfrm>
          <a:prstGeom prst="roundRect">
            <a:avLst>
              <a:gd name="adj" fmla="val 42006"/>
            </a:avLst>
          </a:prstGeom>
          <a:solidFill>
            <a:srgbClr val="F0D4F7"/>
          </a:solidFill>
          <a:ln w="7620">
            <a:solidFill>
              <a:srgbClr val="D6BADD"/>
            </a:solidFill>
            <a:prstDash val="solid"/>
          </a:ln>
        </p:spPr>
        <p:txBody>
          <a:bodyPr/>
          <a:lstStyle/>
          <a:p>
            <a:endParaRPr lang="ja-JP" altLang="en-US"/>
          </a:p>
        </p:txBody>
      </p:sp>
      <p:sp>
        <p:nvSpPr>
          <p:cNvPr id="7" name="Text 5"/>
          <p:cNvSpPr/>
          <p:nvPr/>
        </p:nvSpPr>
        <p:spPr>
          <a:xfrm>
            <a:off x="1202650" y="3047048"/>
            <a:ext cx="2021562" cy="252651"/>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適切なツール選定</a:t>
            </a:r>
            <a:endParaRPr lang="en-US" sz="1550" dirty="0"/>
          </a:p>
        </p:txBody>
      </p:sp>
      <p:sp>
        <p:nvSpPr>
          <p:cNvPr id="8" name="Text 6"/>
          <p:cNvSpPr/>
          <p:nvPr/>
        </p:nvSpPr>
        <p:spPr>
          <a:xfrm>
            <a:off x="1202650" y="3471505"/>
            <a:ext cx="5903000" cy="54959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Pro" pitchFamily="34" charset="0"/>
                <a:ea typeface="Source Sans Pro" pitchFamily="34" charset="-122"/>
                <a:cs typeface="Source Sans Pro" pitchFamily="34" charset="-120"/>
              </a:rPr>
              <a:t>自社の規模や予算、現場担当者のITスキルに合わせたRPAツールを選びましょう。</a:t>
            </a:r>
            <a:endParaRPr lang="en-US" sz="1350" dirty="0"/>
          </a:p>
        </p:txBody>
      </p:sp>
      <p:sp>
        <p:nvSpPr>
          <p:cNvPr id="9" name="Shape 7"/>
          <p:cNvSpPr/>
          <p:nvPr/>
        </p:nvSpPr>
        <p:spPr>
          <a:xfrm>
            <a:off x="1116806" y="4321731"/>
            <a:ext cx="171807" cy="1042868"/>
          </a:xfrm>
          <a:prstGeom prst="roundRect">
            <a:avLst>
              <a:gd name="adj" fmla="val 42006"/>
            </a:avLst>
          </a:prstGeom>
          <a:solidFill>
            <a:srgbClr val="F0D4F7"/>
          </a:solidFill>
          <a:ln w="7620">
            <a:solidFill>
              <a:srgbClr val="D6BADD"/>
            </a:solidFill>
            <a:prstDash val="solid"/>
          </a:ln>
        </p:spPr>
        <p:txBody>
          <a:bodyPr/>
          <a:lstStyle/>
          <a:p>
            <a:endParaRPr lang="ja-JP" altLang="en-US"/>
          </a:p>
        </p:txBody>
      </p:sp>
      <p:sp>
        <p:nvSpPr>
          <p:cNvPr id="10" name="Text 8"/>
          <p:cNvSpPr/>
          <p:nvPr/>
        </p:nvSpPr>
        <p:spPr>
          <a:xfrm>
            <a:off x="1460421" y="4493538"/>
            <a:ext cx="2021562" cy="252651"/>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エラー対応体制の整備</a:t>
            </a:r>
            <a:endParaRPr lang="en-US" sz="1550" dirty="0"/>
          </a:p>
        </p:txBody>
      </p:sp>
      <p:sp>
        <p:nvSpPr>
          <p:cNvPr id="11" name="Text 9"/>
          <p:cNvSpPr/>
          <p:nvPr/>
        </p:nvSpPr>
        <p:spPr>
          <a:xfrm>
            <a:off x="1460421" y="4917996"/>
            <a:ext cx="5645229" cy="27479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Source Sans Pro" pitchFamily="34" charset="0"/>
                <a:ea typeface="Source Sans Pro" pitchFamily="34" charset="-122"/>
                <a:cs typeface="Source Sans Pro" pitchFamily="34" charset="-120"/>
              </a:rPr>
              <a:t>自動化後も想定外の事態に対応できる体制を作っておくことが重要です。</a:t>
            </a:r>
            <a:endParaRPr lang="en-US" sz="1350" dirty="0"/>
          </a:p>
        </p:txBody>
      </p:sp>
      <p:sp>
        <p:nvSpPr>
          <p:cNvPr id="12" name="Shape 10"/>
          <p:cNvSpPr/>
          <p:nvPr/>
        </p:nvSpPr>
        <p:spPr>
          <a:xfrm>
            <a:off x="1374577" y="5493425"/>
            <a:ext cx="171807" cy="1317665"/>
          </a:xfrm>
          <a:prstGeom prst="roundRect">
            <a:avLst>
              <a:gd name="adj" fmla="val 42006"/>
            </a:avLst>
          </a:prstGeom>
          <a:solidFill>
            <a:srgbClr val="F0D4F7"/>
          </a:solidFill>
          <a:ln w="7620">
            <a:solidFill>
              <a:srgbClr val="D6BADD"/>
            </a:solidFill>
            <a:prstDash val="solid"/>
          </a:ln>
        </p:spPr>
        <p:txBody>
          <a:bodyPr/>
          <a:lstStyle/>
          <a:p>
            <a:endParaRPr lang="ja-JP" altLang="en-US"/>
          </a:p>
        </p:txBody>
      </p:sp>
      <p:sp>
        <p:nvSpPr>
          <p:cNvPr id="13" name="Text 11"/>
          <p:cNvSpPr/>
          <p:nvPr/>
        </p:nvSpPr>
        <p:spPr>
          <a:xfrm>
            <a:off x="1718191" y="5665232"/>
            <a:ext cx="2021562" cy="252651"/>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Source Serif Pro Semi Bold" pitchFamily="34" charset="0"/>
                <a:ea typeface="Source Serif Pro Semi Bold" pitchFamily="34" charset="-122"/>
                <a:cs typeface="Source Serif Pro Semi Bold" pitchFamily="34" charset="-120"/>
              </a:rPr>
              <a:t>段階的な展開</a:t>
            </a:r>
            <a:endParaRPr lang="en-US" sz="1550" dirty="0"/>
          </a:p>
        </p:txBody>
      </p:sp>
      <p:sp>
        <p:nvSpPr>
          <p:cNvPr id="14" name="Text 12"/>
          <p:cNvSpPr/>
          <p:nvPr/>
        </p:nvSpPr>
        <p:spPr>
          <a:xfrm>
            <a:off x="1718191" y="6089690"/>
            <a:ext cx="5387459" cy="54959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Pro" pitchFamily="34" charset="0"/>
                <a:ea typeface="Source Sans Pro" pitchFamily="34" charset="-122"/>
                <a:cs typeface="Source Sans Pro" pitchFamily="34" charset="-120"/>
              </a:rPr>
              <a:t>小さく始めて効果を検証しながら、徐々に適用範囲を広げていきましょう。</a:t>
            </a:r>
            <a:endParaRPr lang="en-US" sz="1350" dirty="0"/>
          </a:p>
        </p:txBody>
      </p:sp>
      <p:pic>
        <p:nvPicPr>
          <p:cNvPr id="15" name="Image 0" descr="preencoded.png"/>
          <p:cNvPicPr>
            <a:picLocks noChangeAspect="1"/>
          </p:cNvPicPr>
          <p:nvPr/>
        </p:nvPicPr>
        <p:blipFill>
          <a:blip r:embed="rId3"/>
          <a:stretch>
            <a:fillRect/>
          </a:stretch>
        </p:blipFill>
        <p:spPr>
          <a:xfrm>
            <a:off x="7532370" y="1428750"/>
            <a:ext cx="6504265" cy="6504265"/>
          </a:xfrm>
          <a:prstGeom prst="rect">
            <a:avLst/>
          </a:prstGeom>
        </p:spPr>
      </p:pic>
      <p:sp>
        <p:nvSpPr>
          <p:cNvPr id="16" name="Text 13"/>
          <p:cNvSpPr/>
          <p:nvPr/>
        </p:nvSpPr>
        <p:spPr>
          <a:xfrm>
            <a:off x="7532370" y="8126254"/>
            <a:ext cx="6504265" cy="54959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Source Sans Pro" pitchFamily="34" charset="0"/>
                <a:ea typeface="Source Sans Pro" pitchFamily="34" charset="-122"/>
                <a:cs typeface="Source Sans Pro" pitchFamily="34" charset="-120"/>
              </a:rPr>
              <a:t>成功の鍵は、技術だけでなく「人」と「プロセス」にもあります。現場の声を反映させながら進めることが重要です。</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495901"/>
            <a:ext cx="6116003"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RPAの将来性と市場動向</a:t>
            </a:r>
            <a:endParaRPr lang="en-US" sz="4400" dirty="0"/>
          </a:p>
        </p:txBody>
      </p:sp>
      <p:sp>
        <p:nvSpPr>
          <p:cNvPr id="3" name="Text 1"/>
          <p:cNvSpPr/>
          <p:nvPr/>
        </p:nvSpPr>
        <p:spPr>
          <a:xfrm>
            <a:off x="837724" y="27982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市場の拡大</a:t>
            </a:r>
            <a:endParaRPr lang="en-US" sz="2200" dirty="0"/>
          </a:p>
        </p:txBody>
      </p:sp>
      <p:sp>
        <p:nvSpPr>
          <p:cNvPr id="4" name="Text 2"/>
          <p:cNvSpPr/>
          <p:nvPr/>
        </p:nvSpPr>
        <p:spPr>
          <a:xfrm>
            <a:off x="837724" y="338947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日本のRPA市場は2025年以降も年率10%以上の成長が予測されており、DX推進の重要技術として多くの企業で導入が進んでいます。</a:t>
            </a:r>
            <a:endParaRPr lang="en-US" sz="1850" dirty="0"/>
          </a:p>
        </p:txBody>
      </p:sp>
      <p:sp>
        <p:nvSpPr>
          <p:cNvPr id="5" name="Text 3"/>
          <p:cNvSpPr/>
          <p:nvPr/>
        </p:nvSpPr>
        <p:spPr>
          <a:xfrm>
            <a:off x="837724" y="47778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AIとの連携進化</a:t>
            </a:r>
            <a:endParaRPr lang="en-US" sz="2200" dirty="0"/>
          </a:p>
        </p:txBody>
      </p:sp>
      <p:sp>
        <p:nvSpPr>
          <p:cNvPr id="6" name="Text 4"/>
          <p:cNvSpPr/>
          <p:nvPr/>
        </p:nvSpPr>
        <p:spPr>
          <a:xfrm>
            <a:off x="837724" y="5369123"/>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従来のRPAにAI技術を組み合わせた「Cognitive Automation（認知的自動化）」へと進化し、より複雑な業務の自動化が可能になります。</a:t>
            </a:r>
            <a:endParaRPr lang="en-US" sz="1850" dirty="0"/>
          </a:p>
        </p:txBody>
      </p:sp>
      <p:pic>
        <p:nvPicPr>
          <p:cNvPr id="7" name="Image 0" descr="preencoded.png"/>
          <p:cNvPicPr>
            <a:picLocks noChangeAspect="1"/>
          </p:cNvPicPr>
          <p:nvPr/>
        </p:nvPicPr>
        <p:blipFill>
          <a:blip r:embed="rId3"/>
          <a:stretch>
            <a:fillRect/>
          </a:stretch>
        </p:blipFill>
        <p:spPr>
          <a:xfrm>
            <a:off x="7614761" y="2828092"/>
            <a:ext cx="6185535" cy="3463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1274" y="674727"/>
            <a:ext cx="4513421" cy="564118"/>
          </a:xfrm>
          <a:prstGeom prst="rect">
            <a:avLst/>
          </a:prstGeom>
          <a:noFill/>
          <a:ln/>
        </p:spPr>
        <p:txBody>
          <a:bodyPr wrap="none" lIns="0" tIns="0" rIns="0" bIns="0" rtlCol="0" anchor="t"/>
          <a:lstStyle/>
          <a:p>
            <a:pPr marL="0" indent="0" algn="l">
              <a:lnSpc>
                <a:spcPts val="4400"/>
              </a:lnSpc>
              <a:buNone/>
            </a:pPr>
            <a:r>
              <a:rPr lang="en-US" sz="3550" dirty="0">
                <a:solidFill>
                  <a:srgbClr val="000000"/>
                </a:solidFill>
                <a:latin typeface="Source Serif Pro Semi Bold" pitchFamily="34" charset="0"/>
                <a:ea typeface="Source Serif Pro Semi Bold" pitchFamily="34" charset="-122"/>
                <a:cs typeface="Source Serif Pro Semi Bold" pitchFamily="34" charset="-120"/>
              </a:rPr>
              <a:t>まとめ</a:t>
            </a:r>
            <a:endParaRPr lang="en-US" sz="3550" dirty="0"/>
          </a:p>
        </p:txBody>
      </p:sp>
      <p:sp>
        <p:nvSpPr>
          <p:cNvPr id="4" name="Shape 1"/>
          <p:cNvSpPr/>
          <p:nvPr/>
        </p:nvSpPr>
        <p:spPr>
          <a:xfrm>
            <a:off x="671274" y="1526500"/>
            <a:ext cx="7801451" cy="1439942"/>
          </a:xfrm>
          <a:prstGeom prst="roundRect">
            <a:avLst>
              <a:gd name="adj" fmla="val 5595"/>
            </a:avLst>
          </a:prstGeom>
          <a:noFill/>
          <a:ln w="22860">
            <a:solidFill>
              <a:srgbClr val="D6BADD"/>
            </a:solidFill>
            <a:prstDash val="solid"/>
          </a:ln>
        </p:spPr>
        <p:txBody>
          <a:bodyPr/>
          <a:lstStyle/>
          <a:p>
            <a:endParaRPr lang="ja-JP" altLang="en-US"/>
          </a:p>
        </p:txBody>
      </p:sp>
      <p:sp>
        <p:nvSpPr>
          <p:cNvPr id="5" name="Text 2"/>
          <p:cNvSpPr/>
          <p:nvPr/>
        </p:nvSpPr>
        <p:spPr>
          <a:xfrm>
            <a:off x="885944" y="1741170"/>
            <a:ext cx="2707600" cy="281940"/>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業務効率化の強力なツール</a:t>
            </a:r>
            <a:endParaRPr lang="en-US" sz="1750" dirty="0"/>
          </a:p>
        </p:txBody>
      </p:sp>
      <p:sp>
        <p:nvSpPr>
          <p:cNvPr id="6" name="Text 3"/>
          <p:cNvSpPr/>
          <p:nvPr/>
        </p:nvSpPr>
        <p:spPr>
          <a:xfrm>
            <a:off x="885944" y="2138124"/>
            <a:ext cx="7372112" cy="61364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RPAは単純作業の自動化により大幅な業務効率化を実現し、企業の生産性向上に貢献します。</a:t>
            </a:r>
            <a:endParaRPr lang="en-US" sz="1500" dirty="0"/>
          </a:p>
        </p:txBody>
      </p:sp>
      <p:sp>
        <p:nvSpPr>
          <p:cNvPr id="7" name="Shape 4"/>
          <p:cNvSpPr/>
          <p:nvPr/>
        </p:nvSpPr>
        <p:spPr>
          <a:xfrm>
            <a:off x="671274" y="3158252"/>
            <a:ext cx="7801451" cy="1439942"/>
          </a:xfrm>
          <a:prstGeom prst="roundRect">
            <a:avLst>
              <a:gd name="adj" fmla="val 5595"/>
            </a:avLst>
          </a:prstGeom>
          <a:noFill/>
          <a:ln w="22860">
            <a:solidFill>
              <a:srgbClr val="D6BADD"/>
            </a:solidFill>
            <a:prstDash val="solid"/>
          </a:ln>
        </p:spPr>
        <p:txBody>
          <a:bodyPr/>
          <a:lstStyle/>
          <a:p>
            <a:endParaRPr lang="ja-JP" altLang="en-US"/>
          </a:p>
        </p:txBody>
      </p:sp>
      <p:sp>
        <p:nvSpPr>
          <p:cNvPr id="8" name="Text 5"/>
          <p:cNvSpPr/>
          <p:nvPr/>
        </p:nvSpPr>
        <p:spPr>
          <a:xfrm>
            <a:off x="885944" y="3372922"/>
            <a:ext cx="3158847" cy="281940"/>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人手不足・働き方改革の解決策</a:t>
            </a:r>
            <a:endParaRPr lang="en-US" sz="1750" dirty="0"/>
          </a:p>
        </p:txBody>
      </p:sp>
      <p:sp>
        <p:nvSpPr>
          <p:cNvPr id="9" name="Text 6"/>
          <p:cNvSpPr/>
          <p:nvPr/>
        </p:nvSpPr>
        <p:spPr>
          <a:xfrm>
            <a:off x="885944" y="3769876"/>
            <a:ext cx="7372112" cy="61364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人材不足の解消や働き方改革の推進に役立ち、従業員は創造的な業務に集中できるようになります。</a:t>
            </a:r>
            <a:endParaRPr lang="en-US" sz="1500" dirty="0"/>
          </a:p>
        </p:txBody>
      </p:sp>
      <p:sp>
        <p:nvSpPr>
          <p:cNvPr id="10" name="Shape 7"/>
          <p:cNvSpPr/>
          <p:nvPr/>
        </p:nvSpPr>
        <p:spPr>
          <a:xfrm>
            <a:off x="671274" y="4790003"/>
            <a:ext cx="7801451" cy="1439942"/>
          </a:xfrm>
          <a:prstGeom prst="roundRect">
            <a:avLst>
              <a:gd name="adj" fmla="val 5595"/>
            </a:avLst>
          </a:prstGeom>
          <a:noFill/>
          <a:ln w="22860">
            <a:solidFill>
              <a:srgbClr val="D6BADD"/>
            </a:solidFill>
            <a:prstDash val="solid"/>
          </a:ln>
        </p:spPr>
        <p:txBody>
          <a:bodyPr/>
          <a:lstStyle/>
          <a:p>
            <a:endParaRPr lang="ja-JP" altLang="en-US"/>
          </a:p>
        </p:txBody>
      </p:sp>
      <p:sp>
        <p:nvSpPr>
          <p:cNvPr id="11" name="Text 8"/>
          <p:cNvSpPr/>
          <p:nvPr/>
        </p:nvSpPr>
        <p:spPr>
          <a:xfrm>
            <a:off x="885944" y="5004673"/>
            <a:ext cx="2256711" cy="281940"/>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段階的な導入がカギ</a:t>
            </a:r>
            <a:endParaRPr lang="en-US" sz="1750" dirty="0"/>
          </a:p>
        </p:txBody>
      </p:sp>
      <p:sp>
        <p:nvSpPr>
          <p:cNvPr id="12" name="Text 9"/>
          <p:cNvSpPr/>
          <p:nvPr/>
        </p:nvSpPr>
        <p:spPr>
          <a:xfrm>
            <a:off x="885944" y="5401628"/>
            <a:ext cx="7372112" cy="61364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小さく始めて効果を検証しながら範囲を広げ、現場の声を反映させることが成功への近道です。</a:t>
            </a:r>
            <a:endParaRPr lang="en-US" sz="1500" dirty="0"/>
          </a:p>
        </p:txBody>
      </p:sp>
      <p:sp>
        <p:nvSpPr>
          <p:cNvPr id="13" name="Shape 10"/>
          <p:cNvSpPr/>
          <p:nvPr/>
        </p:nvSpPr>
        <p:spPr>
          <a:xfrm>
            <a:off x="671274" y="6421755"/>
            <a:ext cx="7801451" cy="1133118"/>
          </a:xfrm>
          <a:prstGeom prst="roundRect">
            <a:avLst>
              <a:gd name="adj" fmla="val 7110"/>
            </a:avLst>
          </a:prstGeom>
          <a:noFill/>
          <a:ln w="22860">
            <a:solidFill>
              <a:srgbClr val="D6BADD"/>
            </a:solidFill>
            <a:prstDash val="solid"/>
          </a:ln>
        </p:spPr>
        <p:txBody>
          <a:bodyPr/>
          <a:lstStyle/>
          <a:p>
            <a:endParaRPr lang="ja-JP" altLang="en-US"/>
          </a:p>
        </p:txBody>
      </p:sp>
      <p:sp>
        <p:nvSpPr>
          <p:cNvPr id="14" name="Text 11"/>
          <p:cNvSpPr/>
          <p:nvPr/>
        </p:nvSpPr>
        <p:spPr>
          <a:xfrm>
            <a:off x="885944" y="6636425"/>
            <a:ext cx="2256711" cy="281940"/>
          </a:xfrm>
          <a:prstGeom prst="rect">
            <a:avLst/>
          </a:prstGeom>
          <a:noFill/>
          <a:ln/>
        </p:spPr>
        <p:txBody>
          <a:bodyPr wrap="none" lIns="0" tIns="0" rIns="0" bIns="0" rtlCol="0" anchor="t"/>
          <a:lstStyle/>
          <a:p>
            <a:pPr marL="0" indent="0" algn="l">
              <a:lnSpc>
                <a:spcPts val="2200"/>
              </a:lnSpc>
              <a:buNone/>
            </a:pPr>
            <a:r>
              <a:rPr lang="en-US" sz="1750" dirty="0">
                <a:solidFill>
                  <a:srgbClr val="272525"/>
                </a:solidFill>
                <a:latin typeface="Source Serif Pro Semi Bold" pitchFamily="34" charset="0"/>
                <a:ea typeface="Source Serif Pro Semi Bold" pitchFamily="34" charset="-122"/>
                <a:cs typeface="Source Serif Pro Semi Bold" pitchFamily="34" charset="-120"/>
              </a:rPr>
              <a:t>未来に向けた発展</a:t>
            </a:r>
            <a:endParaRPr lang="en-US" sz="1750" dirty="0"/>
          </a:p>
        </p:txBody>
      </p:sp>
      <p:sp>
        <p:nvSpPr>
          <p:cNvPr id="15" name="Text 12"/>
          <p:cNvSpPr/>
          <p:nvPr/>
        </p:nvSpPr>
        <p:spPr>
          <a:xfrm>
            <a:off x="885944" y="7033379"/>
            <a:ext cx="7372112" cy="306824"/>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Source Sans Pro" pitchFamily="34" charset="0"/>
                <a:ea typeface="Source Sans Pro" pitchFamily="34" charset="-122"/>
                <a:cs typeface="Source Sans Pro" pitchFamily="34" charset="-120"/>
              </a:rPr>
              <a:t>AIとの連携でさらに進化し、今後はより複雑な業務にも対応できるようになります。</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2154</Words>
  <Application>Microsoft Office PowerPoint</Application>
  <PresentationFormat>ユーザー設定</PresentationFormat>
  <Paragraphs>142</Paragraphs>
  <Slides>8</Slides>
  <Notes>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Source Serif Pro Semi Bold</vt:lpstr>
      <vt:lpstr>Arial</vt:lpstr>
      <vt:lpstr>Source Sans Pro</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池邊　智志/キャル㈱</cp:lastModifiedBy>
  <cp:revision>2</cp:revision>
  <dcterms:created xsi:type="dcterms:W3CDTF">2025-07-15T01:06:09Z</dcterms:created>
  <dcterms:modified xsi:type="dcterms:W3CDTF">2025-07-15T01:34:15Z</dcterms:modified>
</cp:coreProperties>
</file>